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9" r:id="rId4"/>
    <p:sldId id="258" r:id="rId5"/>
    <p:sldId id="260" r:id="rId6"/>
    <p:sldId id="267" r:id="rId7"/>
    <p:sldId id="270" r:id="rId8"/>
    <p:sldId id="268" r:id="rId9"/>
    <p:sldId id="271" r:id="rId10"/>
    <p:sldId id="276" r:id="rId11"/>
    <p:sldId id="273" r:id="rId12"/>
    <p:sldId id="279" r:id="rId13"/>
    <p:sldId id="281" r:id="rId14"/>
    <p:sldId id="278" r:id="rId15"/>
    <p:sldId id="283" r:id="rId16"/>
    <p:sldId id="275" r:id="rId17"/>
    <p:sldId id="293" r:id="rId18"/>
    <p:sldId id="282" r:id="rId19"/>
    <p:sldId id="290" r:id="rId20"/>
    <p:sldId id="291" r:id="rId21"/>
    <p:sldId id="274" r:id="rId22"/>
    <p:sldId id="298" r:id="rId23"/>
    <p:sldId id="294" r:id="rId24"/>
    <p:sldId id="292"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5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1EDF7B-35E8-457C-BEE1-68B428F41A62}"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3E6B7-06DD-43B4-A9AD-3BF7EE2A17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DF7B-35E8-457C-BEE1-68B428F41A62}"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3E6B7-06DD-43B4-A9AD-3BF7EE2A17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DF7B-35E8-457C-BEE1-68B428F41A62}"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3E6B7-06DD-43B4-A9AD-3BF7EE2A17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1EDF7B-35E8-457C-BEE1-68B428F41A62}"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3E6B7-06DD-43B4-A9AD-3BF7EE2A17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1EDF7B-35E8-457C-BEE1-68B428F41A62}" type="datetimeFigureOut">
              <a:rPr lang="en-US" smtClean="0"/>
              <a:pPr/>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F3E6B7-06DD-43B4-A9AD-3BF7EE2A17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1EDF7B-35E8-457C-BEE1-68B428F41A62}" type="datetimeFigureOut">
              <a:rPr lang="en-US" smtClean="0"/>
              <a:pPr/>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3E6B7-06DD-43B4-A9AD-3BF7EE2A17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1EDF7B-35E8-457C-BEE1-68B428F41A62}" type="datetimeFigureOut">
              <a:rPr lang="en-US" smtClean="0"/>
              <a:pPr/>
              <a:t>12/13/2025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F3E6B7-06DD-43B4-A9AD-3BF7EE2A17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1EDF7B-35E8-457C-BEE1-68B428F41A62}" type="datetimeFigureOut">
              <a:rPr lang="en-US" smtClean="0"/>
              <a:pPr/>
              <a:t>12/13/2025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F3E6B7-06DD-43B4-A9AD-3BF7EE2A17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DF7B-35E8-457C-BEE1-68B428F41A62}" type="datetimeFigureOut">
              <a:rPr lang="en-US" smtClean="0"/>
              <a:pPr/>
              <a:t>12/13/2025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F3E6B7-06DD-43B4-A9AD-3BF7EE2A17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EDF7B-35E8-457C-BEE1-68B428F41A62}" type="datetimeFigureOut">
              <a:rPr lang="en-US" smtClean="0"/>
              <a:pPr/>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3E6B7-06DD-43B4-A9AD-3BF7EE2A17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EDF7B-35E8-457C-BEE1-68B428F41A62}" type="datetimeFigureOut">
              <a:rPr lang="en-US" smtClean="0"/>
              <a:pPr/>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F3E6B7-06DD-43B4-A9AD-3BF7EE2A17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1EDF7B-35E8-457C-BEE1-68B428F41A62}" type="datetimeFigureOut">
              <a:rPr lang="en-US" smtClean="0"/>
              <a:pPr/>
              <a:t>12/13/2025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3E6B7-06DD-43B4-A9AD-3BF7EE2A17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legislation.gov.uk/uksi/2012/632/part/1" TargetMode="External"/><Relationship Id="rId7" Type="http://schemas.openxmlformats.org/officeDocument/2006/relationships/hyperlink" Target="http://www.phaseslides.com.au/" TargetMode="External"/><Relationship Id="rId2" Type="http://schemas.openxmlformats.org/officeDocument/2006/relationships/hyperlink" Target="https://www.who.int/publications/i/item/9241544961" TargetMode="External"/><Relationship Id="rId1" Type="http://schemas.openxmlformats.org/officeDocument/2006/relationships/slideLayout" Target="../slideLayouts/slideLayout7.xml"/><Relationship Id="rId6" Type="http://schemas.openxmlformats.org/officeDocument/2006/relationships/hyperlink" Target="mailto:info@phaseslides.com.au" TargetMode="External"/><Relationship Id="rId5" Type="http://schemas.openxmlformats.org/officeDocument/2006/relationships/hyperlink" Target="mailto:ogden@ogs.org.uk" TargetMode="External"/><Relationship Id="rId4" Type="http://schemas.openxmlformats.org/officeDocument/2006/relationships/hyperlink" Target="https://www.hse.gov.uk/pubns/priced/hsg248.pdf"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hyperlink" Target="https://creativecommons.org/licenses/by-nc/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348880"/>
            <a:ext cx="7128792" cy="2246769"/>
          </a:xfrm>
          <a:prstGeom prst="rect">
            <a:avLst/>
          </a:prstGeom>
        </p:spPr>
        <p:txBody>
          <a:bodyPr wrap="square">
            <a:spAutoFit/>
          </a:bodyPr>
          <a:lstStyle/>
          <a:p>
            <a:pPr algn="ctr"/>
            <a:r>
              <a:rPr lang="en-US" sz="2800" b="1" dirty="0" smtClean="0"/>
              <a:t>The HSE phase contrast test slide </a:t>
            </a:r>
          </a:p>
          <a:p>
            <a:pPr algn="ctr"/>
            <a:r>
              <a:rPr lang="en-US" sz="2800" b="1" dirty="0" smtClean="0"/>
              <a:t>–  an occupational hygiene practice that needs to change?</a:t>
            </a:r>
          </a:p>
          <a:p>
            <a:pPr algn="ctr"/>
            <a:endParaRPr lang="en-US" sz="2800" dirty="0" smtClean="0"/>
          </a:p>
          <a:p>
            <a:pPr algn="ctr"/>
            <a:r>
              <a:rPr lang="en-US" sz="2800" b="1" dirty="0" smtClean="0"/>
              <a:t>Trevor Ogden, </a:t>
            </a:r>
            <a:r>
              <a:rPr lang="en-US" b="1" dirty="0" smtClean="0"/>
              <a:t>OBE</a:t>
            </a:r>
            <a:endParaRPr lang="en-US" dirty="0"/>
          </a:p>
        </p:txBody>
      </p:sp>
      <p:sp>
        <p:nvSpPr>
          <p:cNvPr id="3" name="TextBox 2"/>
          <p:cNvSpPr txBox="1"/>
          <p:nvPr/>
        </p:nvSpPr>
        <p:spPr>
          <a:xfrm>
            <a:off x="611560" y="404664"/>
            <a:ext cx="6192688" cy="1200329"/>
          </a:xfrm>
          <a:prstGeom prst="rect">
            <a:avLst/>
          </a:prstGeom>
          <a:noFill/>
        </p:spPr>
        <p:txBody>
          <a:bodyPr wrap="square" rtlCol="0">
            <a:spAutoFit/>
          </a:bodyPr>
          <a:lstStyle/>
          <a:p>
            <a:r>
              <a:rPr lang="en-US" sz="2400" i="1" dirty="0" smtClean="0">
                <a:solidFill>
                  <a:srgbClr val="C00000"/>
                </a:solidFill>
                <a:latin typeface="Candara" pitchFamily="34" charset="0"/>
              </a:rPr>
              <a:t>“The session will give a retrospective look of how occupational hygiene practice has changed and evolved over the last 20 to 30 years…”</a:t>
            </a:r>
            <a:endParaRPr lang="en-US" sz="2400" i="1" dirty="0">
              <a:solidFill>
                <a:srgbClr val="C00000"/>
              </a:solidFill>
              <a:latin typeface="Candar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836712"/>
            <a:ext cx="6840760" cy="2677656"/>
          </a:xfrm>
          <a:prstGeom prst="rect">
            <a:avLst/>
          </a:prstGeom>
        </p:spPr>
        <p:txBody>
          <a:bodyPr wrap="square">
            <a:spAutoFit/>
          </a:bodyPr>
          <a:lstStyle/>
          <a:p>
            <a:r>
              <a:rPr lang="en-US" sz="2800" dirty="0" smtClean="0"/>
              <a:t>“The ridges of block 5 of an HSE Mark II test slide … must be visible, while only parts of block 6 ridges may be visible and none of block 7 ridges should be visible at the working magnification” </a:t>
            </a:r>
          </a:p>
          <a:p>
            <a:r>
              <a:rPr lang="en-GB" sz="2800" dirty="0" smtClean="0"/>
              <a:t>			- HSE, HSG248, </a:t>
            </a:r>
            <a:r>
              <a:rPr lang="en-GB" sz="2800" dirty="0" err="1" smtClean="0"/>
              <a:t>para</a:t>
            </a:r>
            <a:r>
              <a:rPr lang="en-GB" sz="2800" dirty="0" smtClean="0"/>
              <a:t> A1.37</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7704856" cy="4401205"/>
          </a:xfrm>
          <a:prstGeom prst="rect">
            <a:avLst/>
          </a:prstGeom>
          <a:noFill/>
        </p:spPr>
        <p:txBody>
          <a:bodyPr wrap="square" rtlCol="0">
            <a:spAutoFit/>
          </a:bodyPr>
          <a:lstStyle/>
          <a:p>
            <a:r>
              <a:rPr lang="en-GB" sz="2800" b="1" dirty="0" smtClean="0"/>
              <a:t>Each slide was inspected by someone in HSE laboratories to make sure that the visibility of the blocks was right.  It was difficult to make slides in which the blocks were clear and had the right visibility.</a:t>
            </a:r>
            <a:br>
              <a:rPr lang="en-GB" sz="2800" b="1" dirty="0" smtClean="0"/>
            </a:br>
            <a:r>
              <a:rPr lang="en-GB" sz="2800" b="1" dirty="0" smtClean="0"/>
              <a:t>Sometimes 50% of those made were rejected.</a:t>
            </a:r>
            <a:br>
              <a:rPr lang="en-GB" sz="2800" b="1" dirty="0" smtClean="0"/>
            </a:br>
            <a:r>
              <a:rPr lang="en-GB" sz="2800" b="1" dirty="0" smtClean="0"/>
              <a:t>That was the mid-1980s.  Production is now reported to be going OK.</a:t>
            </a:r>
          </a:p>
          <a:p>
            <a:endParaRPr lang="en-GB" sz="2800" b="1" dirty="0" smtClean="0"/>
          </a:p>
          <a:p>
            <a:r>
              <a:rPr lang="en-GB" sz="2800" b="1" dirty="0" smtClean="0"/>
              <a:t>Fast forward 33 years to 2017…</a:t>
            </a:r>
            <a:endParaRPr lang="en-US"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 1 cropped.jpg"/>
          <p:cNvPicPr>
            <a:picLocks noChangeAspect="1"/>
          </p:cNvPicPr>
          <p:nvPr/>
        </p:nvPicPr>
        <p:blipFill>
          <a:blip r:embed="rId2" cstate="print"/>
          <a:stretch>
            <a:fillRect/>
          </a:stretch>
        </p:blipFill>
        <p:spPr>
          <a:xfrm>
            <a:off x="0" y="620688"/>
            <a:ext cx="5391150" cy="5111750"/>
          </a:xfrm>
          <a:prstGeom prst="rect">
            <a:avLst/>
          </a:prstGeom>
        </p:spPr>
      </p:pic>
      <p:sp>
        <p:nvSpPr>
          <p:cNvPr id="4" name="Rectangle 3"/>
          <p:cNvSpPr/>
          <p:nvPr/>
        </p:nvSpPr>
        <p:spPr>
          <a:xfrm>
            <a:off x="539552" y="4149080"/>
            <a:ext cx="7200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7504" y="5013176"/>
            <a:ext cx="2880320" cy="1754326"/>
          </a:xfrm>
          <a:prstGeom prst="rect">
            <a:avLst/>
          </a:prstGeom>
          <a:solidFill>
            <a:schemeClr val="bg1"/>
          </a:solidFill>
          <a:ln w="12700">
            <a:solidFill>
              <a:schemeClr val="tx1"/>
            </a:solidFill>
          </a:ln>
        </p:spPr>
        <p:txBody>
          <a:bodyPr wrap="square" rtlCol="0">
            <a:spAutoFit/>
          </a:bodyPr>
          <a:lstStyle/>
          <a:p>
            <a:r>
              <a:rPr lang="en-GB" dirty="0" smtClean="0"/>
              <a:t>The stainless steel top and bottom of the slide, which are put together with a permanent adhesive to make a microscope slide of conventional dimensions </a:t>
            </a:r>
            <a:endParaRPr lang="en-US" dirty="0"/>
          </a:p>
        </p:txBody>
      </p:sp>
      <p:cxnSp>
        <p:nvCxnSpPr>
          <p:cNvPr id="7" name="Straight Arrow Connector 6"/>
          <p:cNvCxnSpPr>
            <a:stCxn id="5" idx="0"/>
          </p:cNvCxnSpPr>
          <p:nvPr/>
        </p:nvCxnSpPr>
        <p:spPr>
          <a:xfrm flipV="1">
            <a:off x="1547664" y="4077072"/>
            <a:ext cx="144016" cy="93610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0"/>
          </p:cNvCxnSpPr>
          <p:nvPr/>
        </p:nvCxnSpPr>
        <p:spPr>
          <a:xfrm flipH="1" flipV="1">
            <a:off x="1475656" y="2780928"/>
            <a:ext cx="72008" cy="223224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563888" y="2924944"/>
            <a:ext cx="64807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59832" y="1268760"/>
            <a:ext cx="64807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23528" y="692696"/>
            <a:ext cx="1584176" cy="369332"/>
          </a:xfrm>
          <a:prstGeom prst="rect">
            <a:avLst/>
          </a:prstGeom>
          <a:noFill/>
          <a:ln w="12700">
            <a:solidFill>
              <a:schemeClr val="tx1"/>
            </a:solidFill>
          </a:ln>
        </p:spPr>
        <p:txBody>
          <a:bodyPr wrap="square" rtlCol="0">
            <a:spAutoFit/>
          </a:bodyPr>
          <a:lstStyle/>
          <a:p>
            <a:r>
              <a:rPr lang="en-GB" dirty="0" smtClean="0"/>
              <a:t>Glass </a:t>
            </a:r>
            <a:r>
              <a:rPr lang="en-GB" dirty="0" err="1" smtClean="0"/>
              <a:t>coverslip</a:t>
            </a:r>
            <a:endParaRPr lang="en-US" dirty="0"/>
          </a:p>
        </p:txBody>
      </p:sp>
      <p:cxnSp>
        <p:nvCxnSpPr>
          <p:cNvPr id="15" name="Straight Arrow Connector 14"/>
          <p:cNvCxnSpPr>
            <a:stCxn id="13" idx="3"/>
          </p:cNvCxnSpPr>
          <p:nvPr/>
        </p:nvCxnSpPr>
        <p:spPr>
          <a:xfrm>
            <a:off x="1907704" y="877362"/>
            <a:ext cx="360040" cy="24738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31840" y="1052736"/>
            <a:ext cx="3816424" cy="1200329"/>
          </a:xfrm>
          <a:prstGeom prst="rect">
            <a:avLst/>
          </a:prstGeom>
          <a:solidFill>
            <a:schemeClr val="bg1"/>
          </a:solidFill>
          <a:ln w="12700">
            <a:solidFill>
              <a:schemeClr val="tx1"/>
            </a:solidFill>
          </a:ln>
        </p:spPr>
        <p:txBody>
          <a:bodyPr wrap="square" rtlCol="0">
            <a:spAutoFit/>
          </a:bodyPr>
          <a:lstStyle/>
          <a:p>
            <a:r>
              <a:rPr lang="en-GB" dirty="0" smtClean="0"/>
              <a:t>4 fused quartz chips, A to D, with etched grooves , produced at the Australian National Fabrication Facility, University of New South Wales</a:t>
            </a:r>
          </a:p>
        </p:txBody>
      </p:sp>
      <p:sp>
        <p:nvSpPr>
          <p:cNvPr id="17" name="Rectangle 16"/>
          <p:cNvSpPr/>
          <p:nvPr/>
        </p:nvSpPr>
        <p:spPr>
          <a:xfrm>
            <a:off x="2843808" y="1844824"/>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2483768" y="1628800"/>
            <a:ext cx="648072" cy="2880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555776" y="1628800"/>
            <a:ext cx="576064" cy="3600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699792" y="1628800"/>
            <a:ext cx="432048" cy="43204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2843808" y="1628800"/>
            <a:ext cx="288032" cy="50405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31" descr="Figure 4 (cropped).jpg"/>
          <p:cNvPicPr>
            <a:picLocks noChangeAspect="1"/>
          </p:cNvPicPr>
          <p:nvPr/>
        </p:nvPicPr>
        <p:blipFill>
          <a:blip r:embed="rId3" cstate="print"/>
          <a:stretch>
            <a:fillRect/>
          </a:stretch>
        </p:blipFill>
        <p:spPr>
          <a:xfrm>
            <a:off x="4932040" y="2564904"/>
            <a:ext cx="4067944" cy="1622762"/>
          </a:xfrm>
          <a:prstGeom prst="rect">
            <a:avLst/>
          </a:prstGeom>
        </p:spPr>
      </p:pic>
      <p:sp>
        <p:nvSpPr>
          <p:cNvPr id="19" name="TextBox 18"/>
          <p:cNvSpPr txBox="1"/>
          <p:nvPr/>
        </p:nvSpPr>
        <p:spPr>
          <a:xfrm>
            <a:off x="2915816" y="188640"/>
            <a:ext cx="3240360" cy="523220"/>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en-GB" sz="2800" dirty="0" smtClean="0"/>
              <a:t>The </a:t>
            </a:r>
            <a:r>
              <a:rPr lang="en-GB" sz="2800" dirty="0" err="1" smtClean="0"/>
              <a:t>Pickford</a:t>
            </a:r>
            <a:r>
              <a:rPr lang="en-GB" sz="2800" dirty="0" smtClean="0"/>
              <a:t> Slide</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052736"/>
            <a:ext cx="7056784" cy="1477328"/>
          </a:xfrm>
          <a:prstGeom prst="rect">
            <a:avLst/>
          </a:prstGeom>
          <a:noFill/>
        </p:spPr>
        <p:txBody>
          <a:bodyPr wrap="square" rtlCol="0">
            <a:spAutoFit/>
          </a:bodyPr>
          <a:lstStyle/>
          <a:p>
            <a:pPr>
              <a:spcBef>
                <a:spcPts val="600"/>
              </a:spcBef>
            </a:pPr>
            <a:r>
              <a:rPr lang="en-GB" sz="2000" dirty="0" smtClean="0"/>
              <a:t>Each fused quartz chip has in the central square 20 parallel grooves 5 </a:t>
            </a:r>
            <a:r>
              <a:rPr lang="en-GB" sz="2000" dirty="0" err="1" smtClean="0"/>
              <a:t>μm</a:t>
            </a:r>
            <a:r>
              <a:rPr lang="en-US" sz="2000" dirty="0" smtClean="0"/>
              <a:t> apart, produced by reactive ion etching</a:t>
            </a:r>
            <a:r>
              <a:rPr lang="en-GB" sz="2000" dirty="0" smtClean="0"/>
              <a:t> </a:t>
            </a:r>
          </a:p>
          <a:p>
            <a:pPr>
              <a:spcBef>
                <a:spcPts val="600"/>
              </a:spcBef>
            </a:pPr>
            <a:r>
              <a:rPr lang="en-GB" sz="2000" dirty="0" smtClean="0"/>
              <a:t>Each groove is 100 </a:t>
            </a:r>
            <a:r>
              <a:rPr lang="en-GB" sz="2000" dirty="0" err="1" smtClean="0"/>
              <a:t>μm</a:t>
            </a:r>
            <a:r>
              <a:rPr lang="en-US" sz="2000" dirty="0" smtClean="0"/>
              <a:t> long and 1 </a:t>
            </a:r>
            <a:r>
              <a:rPr lang="en-GB" sz="2000" dirty="0" err="1" smtClean="0"/>
              <a:t>μm</a:t>
            </a:r>
            <a:r>
              <a:rPr lang="en-US" sz="2000" dirty="0" smtClean="0"/>
              <a:t> wide.</a:t>
            </a:r>
          </a:p>
          <a:p>
            <a:pPr>
              <a:spcBef>
                <a:spcPts val="600"/>
              </a:spcBef>
            </a:pPr>
            <a:r>
              <a:rPr lang="en-GB" sz="2000" dirty="0" smtClean="0"/>
              <a:t>The groove depths range from 90 nm (Chip A) to 5 nm (Chip D)</a:t>
            </a:r>
            <a:endParaRPr lang="en-US" sz="2000" dirty="0" smtClean="0"/>
          </a:p>
        </p:txBody>
      </p:sp>
      <p:sp>
        <p:nvSpPr>
          <p:cNvPr id="3" name="TextBox 2"/>
          <p:cNvSpPr txBox="1"/>
          <p:nvPr/>
        </p:nvSpPr>
        <p:spPr>
          <a:xfrm>
            <a:off x="1403648" y="332656"/>
            <a:ext cx="6264696" cy="523220"/>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en-GB" sz="2800" b="1" dirty="0" smtClean="0"/>
              <a:t>The phase objects of the </a:t>
            </a:r>
            <a:r>
              <a:rPr lang="en-GB" sz="2800" b="1" dirty="0" err="1" smtClean="0"/>
              <a:t>Pickford</a:t>
            </a:r>
            <a:r>
              <a:rPr lang="en-GB" sz="2800" b="1" dirty="0" smtClean="0"/>
              <a:t> slide</a:t>
            </a:r>
            <a:endParaRPr lang="en-US" sz="2800" b="1" dirty="0"/>
          </a:p>
        </p:txBody>
      </p:sp>
      <p:pic>
        <p:nvPicPr>
          <p:cNvPr id="4" name="Picture 3" descr="AFM image of grooves..jpg"/>
          <p:cNvPicPr>
            <a:picLocks noChangeAspect="1"/>
          </p:cNvPicPr>
          <p:nvPr/>
        </p:nvPicPr>
        <p:blipFill>
          <a:blip r:embed="rId2" cstate="print"/>
          <a:stretch>
            <a:fillRect/>
          </a:stretch>
        </p:blipFill>
        <p:spPr>
          <a:xfrm>
            <a:off x="2051720" y="2708920"/>
            <a:ext cx="2676525" cy="2657475"/>
          </a:xfrm>
          <a:prstGeom prst="rect">
            <a:avLst/>
          </a:prstGeom>
        </p:spPr>
      </p:pic>
      <p:sp>
        <p:nvSpPr>
          <p:cNvPr id="5" name="TextBox 4"/>
          <p:cNvSpPr txBox="1"/>
          <p:nvPr/>
        </p:nvSpPr>
        <p:spPr>
          <a:xfrm>
            <a:off x="5148064" y="2852936"/>
            <a:ext cx="3456384" cy="400110"/>
          </a:xfrm>
          <a:prstGeom prst="rect">
            <a:avLst/>
          </a:prstGeom>
          <a:noFill/>
          <a:ln w="19050">
            <a:solidFill>
              <a:schemeClr val="tx1"/>
            </a:solidFill>
          </a:ln>
        </p:spPr>
        <p:txBody>
          <a:bodyPr wrap="square" rtlCol="0">
            <a:spAutoFit/>
          </a:bodyPr>
          <a:lstStyle/>
          <a:p>
            <a:r>
              <a:rPr lang="en-GB" sz="2000" dirty="0" smtClean="0"/>
              <a:t>Surface of fused quartz chip</a:t>
            </a:r>
            <a:endParaRPr lang="en-US" sz="2000" dirty="0"/>
          </a:p>
        </p:txBody>
      </p:sp>
      <p:sp>
        <p:nvSpPr>
          <p:cNvPr id="6" name="TextBox 5"/>
          <p:cNvSpPr txBox="1"/>
          <p:nvPr/>
        </p:nvSpPr>
        <p:spPr>
          <a:xfrm>
            <a:off x="5148064" y="3429000"/>
            <a:ext cx="3600400" cy="400110"/>
          </a:xfrm>
          <a:prstGeom prst="rect">
            <a:avLst/>
          </a:prstGeom>
          <a:noFill/>
          <a:ln w="19050">
            <a:solidFill>
              <a:schemeClr val="tx1"/>
            </a:solidFill>
          </a:ln>
        </p:spPr>
        <p:txBody>
          <a:bodyPr wrap="square" rtlCol="0">
            <a:spAutoFit/>
          </a:bodyPr>
          <a:lstStyle/>
          <a:p>
            <a:r>
              <a:rPr lang="en-GB" sz="2000" dirty="0" smtClean="0"/>
              <a:t>Groove (29 nm deep in this case)</a:t>
            </a:r>
            <a:endParaRPr lang="en-US" sz="2000" dirty="0"/>
          </a:p>
        </p:txBody>
      </p:sp>
      <p:cxnSp>
        <p:nvCxnSpPr>
          <p:cNvPr id="8" name="Straight Arrow Connector 7"/>
          <p:cNvCxnSpPr>
            <a:stCxn id="5" idx="1"/>
          </p:cNvCxnSpPr>
          <p:nvPr/>
        </p:nvCxnSpPr>
        <p:spPr>
          <a:xfrm flipH="1">
            <a:off x="3707904" y="3052991"/>
            <a:ext cx="1440160" cy="30400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1"/>
          </p:cNvCxnSpPr>
          <p:nvPr/>
        </p:nvCxnSpPr>
        <p:spPr>
          <a:xfrm flipH="1">
            <a:off x="3851920" y="3052991"/>
            <a:ext cx="1296144" cy="592033"/>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1"/>
          </p:cNvCxnSpPr>
          <p:nvPr/>
        </p:nvCxnSpPr>
        <p:spPr>
          <a:xfrm flipH="1">
            <a:off x="3707904" y="3629055"/>
            <a:ext cx="1440160" cy="66404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148064" y="4149080"/>
            <a:ext cx="3600400" cy="1200329"/>
          </a:xfrm>
          <a:prstGeom prst="rect">
            <a:avLst/>
          </a:prstGeom>
          <a:noFill/>
        </p:spPr>
        <p:txBody>
          <a:bodyPr wrap="square" rtlCol="0">
            <a:spAutoFit/>
          </a:bodyPr>
          <a:lstStyle/>
          <a:p>
            <a:r>
              <a:rPr lang="en-GB" dirty="0" smtClean="0"/>
              <a:t>Atomic Force Microscope photograph by the Australian National Fabrication Facility </a:t>
            </a:r>
            <a:br>
              <a:rPr lang="en-GB" dirty="0" smtClean="0"/>
            </a:br>
            <a:r>
              <a:rPr lang="en-GB" sz="1600" dirty="0" smtClean="0"/>
              <a:t>(University of New South Wales)</a:t>
            </a:r>
            <a:endParaRPr lang="en-US" dirty="0"/>
          </a:p>
        </p:txBody>
      </p:sp>
      <p:sp>
        <p:nvSpPr>
          <p:cNvPr id="21" name="TextBox 20"/>
          <p:cNvSpPr txBox="1"/>
          <p:nvPr/>
        </p:nvSpPr>
        <p:spPr>
          <a:xfrm>
            <a:off x="1043608" y="5589240"/>
            <a:ext cx="7416824" cy="1015663"/>
          </a:xfrm>
          <a:prstGeom prst="rect">
            <a:avLst/>
          </a:prstGeom>
          <a:noFill/>
        </p:spPr>
        <p:txBody>
          <a:bodyPr wrap="square" rtlCol="0">
            <a:spAutoFit/>
          </a:bodyPr>
          <a:lstStyle/>
          <a:p>
            <a:r>
              <a:rPr lang="en-GB" sz="2000" dirty="0" smtClean="0"/>
              <a:t>The grooves are filled with a UV-activated acrylic-based adhesive coating, which also fills the space between the chip and the cover slip </a:t>
            </a:r>
          </a:p>
          <a:p>
            <a:r>
              <a:rPr lang="en-GB" sz="2000" dirty="0" smtClean="0"/>
              <a:t>Refractive index of the quartz = 1.46,  of the filling 1.48</a:t>
            </a:r>
            <a:r>
              <a:rPr lang="en-GB" dirty="0" smtClean="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 1 cropped.jpg"/>
          <p:cNvPicPr>
            <a:picLocks noChangeAspect="1"/>
          </p:cNvPicPr>
          <p:nvPr/>
        </p:nvPicPr>
        <p:blipFill>
          <a:blip r:embed="rId2" cstate="print"/>
          <a:stretch>
            <a:fillRect/>
          </a:stretch>
        </p:blipFill>
        <p:spPr>
          <a:xfrm>
            <a:off x="0" y="620688"/>
            <a:ext cx="5391150" cy="5111750"/>
          </a:xfrm>
          <a:prstGeom prst="rect">
            <a:avLst/>
          </a:prstGeom>
        </p:spPr>
      </p:pic>
      <p:sp>
        <p:nvSpPr>
          <p:cNvPr id="4" name="Rectangle 3"/>
          <p:cNvSpPr/>
          <p:nvPr/>
        </p:nvSpPr>
        <p:spPr>
          <a:xfrm>
            <a:off x="539552" y="4149080"/>
            <a:ext cx="72008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7504" y="5013176"/>
            <a:ext cx="2664296" cy="1477328"/>
          </a:xfrm>
          <a:prstGeom prst="rect">
            <a:avLst/>
          </a:prstGeom>
          <a:solidFill>
            <a:schemeClr val="bg1"/>
          </a:solidFill>
          <a:ln w="12700">
            <a:solidFill>
              <a:schemeClr val="tx1"/>
            </a:solidFill>
          </a:ln>
        </p:spPr>
        <p:txBody>
          <a:bodyPr wrap="square" rtlCol="0">
            <a:spAutoFit/>
          </a:bodyPr>
          <a:lstStyle/>
          <a:p>
            <a:r>
              <a:rPr lang="en-GB" dirty="0" smtClean="0"/>
              <a:t>The stainless steel top and bottom of the slide, which are put together to make a microscope slide of conventional dimensions </a:t>
            </a:r>
            <a:endParaRPr lang="en-US" dirty="0"/>
          </a:p>
        </p:txBody>
      </p:sp>
      <p:cxnSp>
        <p:nvCxnSpPr>
          <p:cNvPr id="7" name="Straight Arrow Connector 6"/>
          <p:cNvCxnSpPr>
            <a:stCxn id="5" idx="0"/>
          </p:cNvCxnSpPr>
          <p:nvPr/>
        </p:nvCxnSpPr>
        <p:spPr>
          <a:xfrm flipV="1">
            <a:off x="1439652" y="4077072"/>
            <a:ext cx="252028" cy="93610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0"/>
          </p:cNvCxnSpPr>
          <p:nvPr/>
        </p:nvCxnSpPr>
        <p:spPr>
          <a:xfrm flipV="1">
            <a:off x="1439652" y="2780928"/>
            <a:ext cx="36004" cy="223224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563888" y="2924944"/>
            <a:ext cx="64807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59832" y="1268760"/>
            <a:ext cx="64807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23528" y="692696"/>
            <a:ext cx="1584176" cy="369332"/>
          </a:xfrm>
          <a:prstGeom prst="rect">
            <a:avLst/>
          </a:prstGeom>
          <a:noFill/>
          <a:ln w="12700">
            <a:solidFill>
              <a:schemeClr val="tx1"/>
            </a:solidFill>
          </a:ln>
        </p:spPr>
        <p:txBody>
          <a:bodyPr wrap="square" rtlCol="0">
            <a:spAutoFit/>
          </a:bodyPr>
          <a:lstStyle/>
          <a:p>
            <a:r>
              <a:rPr lang="en-GB" dirty="0" smtClean="0"/>
              <a:t>Glass </a:t>
            </a:r>
            <a:r>
              <a:rPr lang="en-GB" dirty="0" err="1" smtClean="0"/>
              <a:t>coverslip</a:t>
            </a:r>
            <a:endParaRPr lang="en-US" dirty="0"/>
          </a:p>
        </p:txBody>
      </p:sp>
      <p:cxnSp>
        <p:nvCxnSpPr>
          <p:cNvPr id="15" name="Straight Arrow Connector 14"/>
          <p:cNvCxnSpPr>
            <a:stCxn id="13" idx="3"/>
          </p:cNvCxnSpPr>
          <p:nvPr/>
        </p:nvCxnSpPr>
        <p:spPr>
          <a:xfrm>
            <a:off x="1907704" y="877362"/>
            <a:ext cx="360040" cy="24738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31840" y="1052736"/>
            <a:ext cx="2664296" cy="646331"/>
          </a:xfrm>
          <a:prstGeom prst="rect">
            <a:avLst/>
          </a:prstGeom>
          <a:solidFill>
            <a:schemeClr val="bg1"/>
          </a:solidFill>
          <a:ln w="12700">
            <a:solidFill>
              <a:schemeClr val="tx1"/>
            </a:solidFill>
          </a:ln>
        </p:spPr>
        <p:txBody>
          <a:bodyPr wrap="square" rtlCol="0">
            <a:spAutoFit/>
          </a:bodyPr>
          <a:lstStyle/>
          <a:p>
            <a:r>
              <a:rPr lang="en-GB" dirty="0" smtClean="0"/>
              <a:t>4 fused quartz chips, A to D, with etched grooves </a:t>
            </a:r>
          </a:p>
        </p:txBody>
      </p:sp>
      <p:sp>
        <p:nvSpPr>
          <p:cNvPr id="17" name="Rectangle 16"/>
          <p:cNvSpPr/>
          <p:nvPr/>
        </p:nvSpPr>
        <p:spPr>
          <a:xfrm>
            <a:off x="2843808" y="1844824"/>
            <a:ext cx="136815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2483768" y="1628800"/>
            <a:ext cx="648072" cy="2880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555776" y="1628800"/>
            <a:ext cx="576064" cy="3600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699792" y="1628800"/>
            <a:ext cx="432048" cy="43204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2843808" y="1628800"/>
            <a:ext cx="288032" cy="50405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8" descr="Figure 2.jpeg"/>
          <p:cNvPicPr>
            <a:picLocks noChangeAspect="1"/>
          </p:cNvPicPr>
          <p:nvPr/>
        </p:nvPicPr>
        <p:blipFill>
          <a:blip r:embed="rId3" cstate="print"/>
          <a:stretch>
            <a:fillRect/>
          </a:stretch>
        </p:blipFill>
        <p:spPr>
          <a:xfrm>
            <a:off x="6805013" y="0"/>
            <a:ext cx="2338987" cy="6858000"/>
          </a:xfrm>
          <a:prstGeom prst="rect">
            <a:avLst/>
          </a:prstGeom>
        </p:spPr>
      </p:pic>
      <p:cxnSp>
        <p:nvCxnSpPr>
          <p:cNvPr id="24" name="Straight Arrow Connector 23"/>
          <p:cNvCxnSpPr/>
          <p:nvPr/>
        </p:nvCxnSpPr>
        <p:spPr>
          <a:xfrm flipH="1">
            <a:off x="3131840" y="1628800"/>
            <a:ext cx="3672408"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39952" y="5877272"/>
            <a:ext cx="2448272" cy="923330"/>
          </a:xfrm>
          <a:prstGeom prst="rect">
            <a:avLst/>
          </a:prstGeom>
          <a:solidFill>
            <a:schemeClr val="bg1"/>
          </a:solidFill>
          <a:ln w="12700">
            <a:solidFill>
              <a:schemeClr val="tx1"/>
            </a:solidFill>
          </a:ln>
        </p:spPr>
        <p:txBody>
          <a:bodyPr wrap="square" rtlCol="0">
            <a:spAutoFit/>
          </a:bodyPr>
          <a:lstStyle/>
          <a:p>
            <a:pPr algn="ctr"/>
            <a:r>
              <a:rPr lang="en-GB" dirty="0" smtClean="0"/>
              <a:t>To tell the </a:t>
            </a:r>
            <a:r>
              <a:rPr lang="en-GB" dirty="0" err="1" smtClean="0"/>
              <a:t>microscopist</a:t>
            </a:r>
            <a:r>
              <a:rPr lang="en-GB" dirty="0" smtClean="0"/>
              <a:t> which chip they are looking at!</a:t>
            </a:r>
            <a:endParaRPr lang="en-US" dirty="0"/>
          </a:p>
        </p:txBody>
      </p:sp>
      <p:cxnSp>
        <p:nvCxnSpPr>
          <p:cNvPr id="28" name="Straight Arrow Connector 27"/>
          <p:cNvCxnSpPr>
            <a:stCxn id="25" idx="3"/>
          </p:cNvCxnSpPr>
          <p:nvPr/>
        </p:nvCxnSpPr>
        <p:spPr>
          <a:xfrm flipV="1">
            <a:off x="6588224" y="6093296"/>
            <a:ext cx="648072" cy="24564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788024" y="2276872"/>
            <a:ext cx="1944216" cy="1200329"/>
          </a:xfrm>
          <a:prstGeom prst="rect">
            <a:avLst/>
          </a:prstGeom>
          <a:solidFill>
            <a:schemeClr val="bg1"/>
          </a:solidFill>
          <a:ln w="12700">
            <a:solidFill>
              <a:schemeClr val="tx1"/>
            </a:solidFill>
          </a:ln>
        </p:spPr>
        <p:txBody>
          <a:bodyPr wrap="square" rtlCol="0">
            <a:spAutoFit/>
          </a:bodyPr>
          <a:lstStyle/>
          <a:p>
            <a:r>
              <a:rPr lang="en-GB" dirty="0" smtClean="0"/>
              <a:t>Lines to guide the </a:t>
            </a:r>
            <a:r>
              <a:rPr lang="en-GB" dirty="0" err="1" smtClean="0"/>
              <a:t>microscopist</a:t>
            </a:r>
            <a:r>
              <a:rPr lang="en-GB" dirty="0" smtClean="0"/>
              <a:t> to the centre, where the grooves are</a:t>
            </a:r>
            <a:endParaRPr lang="en-US" dirty="0"/>
          </a:p>
        </p:txBody>
      </p:sp>
      <p:cxnSp>
        <p:nvCxnSpPr>
          <p:cNvPr id="32" name="Straight Arrow Connector 31"/>
          <p:cNvCxnSpPr>
            <a:stCxn id="30" idx="3"/>
          </p:cNvCxnSpPr>
          <p:nvPr/>
        </p:nvCxnSpPr>
        <p:spPr>
          <a:xfrm>
            <a:off x="6732240" y="2877037"/>
            <a:ext cx="864096" cy="4799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732240" y="2852936"/>
            <a:ext cx="216024" cy="5519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948264" y="476672"/>
            <a:ext cx="201622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012160" y="188640"/>
            <a:ext cx="2160240" cy="954107"/>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en-GB" sz="2800" dirty="0" smtClean="0"/>
              <a:t>Enlargement of chip B</a:t>
            </a:r>
            <a:endParaRPr lang="en-US" sz="2800" dirty="0"/>
          </a:p>
        </p:txBody>
      </p:sp>
      <p:sp>
        <p:nvSpPr>
          <p:cNvPr id="38" name="TextBox 37"/>
          <p:cNvSpPr txBox="1"/>
          <p:nvPr/>
        </p:nvSpPr>
        <p:spPr>
          <a:xfrm>
            <a:off x="7596336" y="1196752"/>
            <a:ext cx="1368152" cy="1477328"/>
          </a:xfrm>
          <a:prstGeom prst="rect">
            <a:avLst/>
          </a:prstGeom>
          <a:solidFill>
            <a:schemeClr val="bg1"/>
          </a:solidFill>
          <a:ln w="12700">
            <a:solidFill>
              <a:schemeClr val="tx1"/>
            </a:solidFill>
          </a:ln>
        </p:spPr>
        <p:txBody>
          <a:bodyPr wrap="square" rtlCol="0">
            <a:spAutoFit/>
          </a:bodyPr>
          <a:lstStyle/>
          <a:p>
            <a:pPr algn="ctr"/>
            <a:r>
              <a:rPr lang="en-GB" dirty="0" smtClean="0"/>
              <a:t>The etched grooves are within the central square</a:t>
            </a:r>
            <a:endParaRPr lang="en-US" dirty="0"/>
          </a:p>
        </p:txBody>
      </p:sp>
      <p:cxnSp>
        <p:nvCxnSpPr>
          <p:cNvPr id="43" name="Straight Arrow Connector 42"/>
          <p:cNvCxnSpPr/>
          <p:nvPr/>
        </p:nvCxnSpPr>
        <p:spPr>
          <a:xfrm flipH="1">
            <a:off x="8028384" y="2661013"/>
            <a:ext cx="216024" cy="4799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kford slide view.jpg"/>
          <p:cNvPicPr>
            <a:picLocks noChangeAspect="1"/>
          </p:cNvPicPr>
          <p:nvPr/>
        </p:nvPicPr>
        <p:blipFill>
          <a:blip r:embed="rId2" cstate="print"/>
          <a:stretch>
            <a:fillRect/>
          </a:stretch>
        </p:blipFill>
        <p:spPr>
          <a:xfrm>
            <a:off x="1331640" y="620688"/>
            <a:ext cx="6441144" cy="4464496"/>
          </a:xfrm>
          <a:prstGeom prst="rect">
            <a:avLst/>
          </a:prstGeom>
        </p:spPr>
      </p:pic>
      <p:sp>
        <p:nvSpPr>
          <p:cNvPr id="3" name="TextBox 2"/>
          <p:cNvSpPr txBox="1"/>
          <p:nvPr/>
        </p:nvSpPr>
        <p:spPr>
          <a:xfrm>
            <a:off x="2915816" y="5517232"/>
            <a:ext cx="3528392" cy="461665"/>
          </a:xfrm>
          <a:prstGeom prst="rect">
            <a:avLst/>
          </a:prstGeom>
          <a:noFill/>
        </p:spPr>
        <p:txBody>
          <a:bodyPr wrap="square" rtlCol="0">
            <a:spAutoFit/>
          </a:bodyPr>
          <a:lstStyle/>
          <a:p>
            <a:pPr algn="ctr"/>
            <a:r>
              <a:rPr lang="en-GB" sz="2400" dirty="0" smtClean="0"/>
              <a:t>A </a:t>
            </a:r>
            <a:r>
              <a:rPr lang="en-GB" sz="2400" dirty="0" err="1" smtClean="0"/>
              <a:t>Pickford</a:t>
            </a:r>
            <a:r>
              <a:rPr lang="en-GB" sz="2400" dirty="0" smtClean="0"/>
              <a:t> slide test object</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rtailed HSE slide.jpg"/>
          <p:cNvPicPr>
            <a:picLocks noChangeAspect="1"/>
          </p:cNvPicPr>
          <p:nvPr/>
        </p:nvPicPr>
        <p:blipFill>
          <a:blip r:embed="rId2" cstate="print"/>
          <a:stretch>
            <a:fillRect/>
          </a:stretch>
        </p:blipFill>
        <p:spPr>
          <a:xfrm>
            <a:off x="2339752" y="1844824"/>
            <a:ext cx="6276902" cy="1395983"/>
          </a:xfrm>
          <a:prstGeom prst="rect">
            <a:avLst/>
          </a:prstGeom>
        </p:spPr>
      </p:pic>
      <p:pic>
        <p:nvPicPr>
          <p:cNvPr id="5" name="Picture 4" descr="Chip A.jpg"/>
          <p:cNvPicPr>
            <a:picLocks noChangeAspect="1"/>
          </p:cNvPicPr>
          <p:nvPr/>
        </p:nvPicPr>
        <p:blipFill>
          <a:blip r:embed="rId3" cstate="print"/>
          <a:stretch>
            <a:fillRect/>
          </a:stretch>
        </p:blipFill>
        <p:spPr>
          <a:xfrm>
            <a:off x="4035698" y="3573016"/>
            <a:ext cx="752326" cy="2114748"/>
          </a:xfrm>
          <a:prstGeom prst="rect">
            <a:avLst/>
          </a:prstGeom>
        </p:spPr>
      </p:pic>
      <p:pic>
        <p:nvPicPr>
          <p:cNvPr id="6" name="Picture 5" descr="Chip B.jpg"/>
          <p:cNvPicPr>
            <a:picLocks noChangeAspect="1"/>
          </p:cNvPicPr>
          <p:nvPr/>
        </p:nvPicPr>
        <p:blipFill>
          <a:blip r:embed="rId4" cstate="print"/>
          <a:stretch>
            <a:fillRect/>
          </a:stretch>
        </p:blipFill>
        <p:spPr>
          <a:xfrm>
            <a:off x="5796136" y="3645024"/>
            <a:ext cx="706037" cy="2095698"/>
          </a:xfrm>
          <a:prstGeom prst="rect">
            <a:avLst/>
          </a:prstGeom>
        </p:spPr>
      </p:pic>
      <p:pic>
        <p:nvPicPr>
          <p:cNvPr id="7" name="Picture 6" descr="Chip C.jpg"/>
          <p:cNvPicPr>
            <a:picLocks noChangeAspect="1"/>
          </p:cNvPicPr>
          <p:nvPr/>
        </p:nvPicPr>
        <p:blipFill>
          <a:blip r:embed="rId5" cstate="print"/>
          <a:stretch>
            <a:fillRect/>
          </a:stretch>
        </p:blipFill>
        <p:spPr>
          <a:xfrm>
            <a:off x="6510521" y="3645024"/>
            <a:ext cx="725775" cy="2109986"/>
          </a:xfrm>
          <a:prstGeom prst="rect">
            <a:avLst/>
          </a:prstGeom>
        </p:spPr>
      </p:pic>
      <p:pic>
        <p:nvPicPr>
          <p:cNvPr id="8" name="Picture 7" descr="Chip D.jpg"/>
          <p:cNvPicPr>
            <a:picLocks noChangeAspect="1"/>
          </p:cNvPicPr>
          <p:nvPr/>
        </p:nvPicPr>
        <p:blipFill>
          <a:blip r:embed="rId6" cstate="print"/>
          <a:stretch>
            <a:fillRect/>
          </a:stretch>
        </p:blipFill>
        <p:spPr>
          <a:xfrm>
            <a:off x="7267525" y="3645024"/>
            <a:ext cx="710811" cy="2109986"/>
          </a:xfrm>
          <a:prstGeom prst="rect">
            <a:avLst/>
          </a:prstGeom>
        </p:spPr>
      </p:pic>
      <p:sp>
        <p:nvSpPr>
          <p:cNvPr id="9" name="Rectangle 8"/>
          <p:cNvSpPr/>
          <p:nvPr/>
        </p:nvSpPr>
        <p:spPr>
          <a:xfrm>
            <a:off x="2339752" y="2420888"/>
            <a:ext cx="1440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27584" y="1311151"/>
            <a:ext cx="2088232" cy="461665"/>
          </a:xfrm>
          <a:prstGeom prst="rect">
            <a:avLst/>
          </a:prstGeom>
          <a:noFill/>
          <a:ln w="12700">
            <a:solidFill>
              <a:schemeClr val="tx1"/>
            </a:solidFill>
          </a:ln>
        </p:spPr>
        <p:txBody>
          <a:bodyPr wrap="square" rtlCol="0">
            <a:spAutoFit/>
          </a:bodyPr>
          <a:lstStyle/>
          <a:p>
            <a:r>
              <a:rPr lang="en-GB" sz="2400" dirty="0" smtClean="0"/>
              <a:t>HSE slide block </a:t>
            </a:r>
            <a:endParaRPr lang="en-US" sz="2400" dirty="0"/>
          </a:p>
        </p:txBody>
      </p:sp>
      <p:sp>
        <p:nvSpPr>
          <p:cNvPr id="11" name="TextBox 10"/>
          <p:cNvSpPr txBox="1"/>
          <p:nvPr/>
        </p:nvSpPr>
        <p:spPr>
          <a:xfrm>
            <a:off x="3203848" y="1412776"/>
            <a:ext cx="504056" cy="400110"/>
          </a:xfrm>
          <a:prstGeom prst="rect">
            <a:avLst/>
          </a:prstGeom>
          <a:noFill/>
        </p:spPr>
        <p:txBody>
          <a:bodyPr wrap="square" rtlCol="0">
            <a:spAutoFit/>
          </a:bodyPr>
          <a:lstStyle/>
          <a:p>
            <a:r>
              <a:rPr lang="en-GB" sz="2000" dirty="0" smtClean="0"/>
              <a:t>1</a:t>
            </a:r>
            <a:endParaRPr lang="en-US" sz="2000" dirty="0"/>
          </a:p>
        </p:txBody>
      </p:sp>
      <p:sp>
        <p:nvSpPr>
          <p:cNvPr id="12" name="TextBox 11"/>
          <p:cNvSpPr txBox="1"/>
          <p:nvPr/>
        </p:nvSpPr>
        <p:spPr>
          <a:xfrm>
            <a:off x="3923928" y="1412776"/>
            <a:ext cx="504056" cy="400110"/>
          </a:xfrm>
          <a:prstGeom prst="rect">
            <a:avLst/>
          </a:prstGeom>
          <a:noFill/>
        </p:spPr>
        <p:txBody>
          <a:bodyPr wrap="square" rtlCol="0">
            <a:spAutoFit/>
          </a:bodyPr>
          <a:lstStyle/>
          <a:p>
            <a:r>
              <a:rPr lang="en-GB" sz="2000" dirty="0" smtClean="0"/>
              <a:t>2</a:t>
            </a:r>
            <a:endParaRPr lang="en-US" sz="2000" dirty="0"/>
          </a:p>
        </p:txBody>
      </p:sp>
      <p:sp>
        <p:nvSpPr>
          <p:cNvPr id="13" name="TextBox 12"/>
          <p:cNvSpPr txBox="1"/>
          <p:nvPr/>
        </p:nvSpPr>
        <p:spPr>
          <a:xfrm>
            <a:off x="4644008" y="1412776"/>
            <a:ext cx="504056" cy="400110"/>
          </a:xfrm>
          <a:prstGeom prst="rect">
            <a:avLst/>
          </a:prstGeom>
          <a:noFill/>
        </p:spPr>
        <p:txBody>
          <a:bodyPr wrap="square" rtlCol="0">
            <a:spAutoFit/>
          </a:bodyPr>
          <a:lstStyle/>
          <a:p>
            <a:r>
              <a:rPr lang="en-GB" sz="2000" dirty="0" smtClean="0"/>
              <a:t>3</a:t>
            </a:r>
            <a:endParaRPr lang="en-US" sz="2000" dirty="0"/>
          </a:p>
        </p:txBody>
      </p:sp>
      <p:sp>
        <p:nvSpPr>
          <p:cNvPr id="14" name="TextBox 13"/>
          <p:cNvSpPr txBox="1"/>
          <p:nvPr/>
        </p:nvSpPr>
        <p:spPr>
          <a:xfrm>
            <a:off x="5292080" y="1412776"/>
            <a:ext cx="504056" cy="400110"/>
          </a:xfrm>
          <a:prstGeom prst="rect">
            <a:avLst/>
          </a:prstGeom>
          <a:noFill/>
        </p:spPr>
        <p:txBody>
          <a:bodyPr wrap="square" rtlCol="0">
            <a:spAutoFit/>
          </a:bodyPr>
          <a:lstStyle/>
          <a:p>
            <a:r>
              <a:rPr lang="en-GB" sz="2000" dirty="0" smtClean="0"/>
              <a:t>4</a:t>
            </a:r>
            <a:endParaRPr lang="en-US" sz="2000" dirty="0"/>
          </a:p>
        </p:txBody>
      </p:sp>
      <p:sp>
        <p:nvSpPr>
          <p:cNvPr id="16" name="TextBox 15"/>
          <p:cNvSpPr txBox="1"/>
          <p:nvPr/>
        </p:nvSpPr>
        <p:spPr>
          <a:xfrm>
            <a:off x="6012160" y="1412776"/>
            <a:ext cx="504056" cy="400110"/>
          </a:xfrm>
          <a:prstGeom prst="rect">
            <a:avLst/>
          </a:prstGeom>
          <a:noFill/>
        </p:spPr>
        <p:txBody>
          <a:bodyPr wrap="square" rtlCol="0">
            <a:spAutoFit/>
          </a:bodyPr>
          <a:lstStyle/>
          <a:p>
            <a:r>
              <a:rPr lang="en-GB" sz="2000" dirty="0" smtClean="0"/>
              <a:t>5</a:t>
            </a:r>
            <a:endParaRPr lang="en-US" sz="2000" dirty="0"/>
          </a:p>
        </p:txBody>
      </p:sp>
      <p:sp>
        <p:nvSpPr>
          <p:cNvPr id="17" name="TextBox 16"/>
          <p:cNvSpPr txBox="1"/>
          <p:nvPr/>
        </p:nvSpPr>
        <p:spPr>
          <a:xfrm>
            <a:off x="179512" y="4653136"/>
            <a:ext cx="3816424" cy="1938992"/>
          </a:xfrm>
          <a:prstGeom prst="rect">
            <a:avLst/>
          </a:prstGeom>
          <a:noFill/>
        </p:spPr>
        <p:txBody>
          <a:bodyPr wrap="square" rtlCol="0">
            <a:spAutoFit/>
          </a:bodyPr>
          <a:lstStyle/>
          <a:p>
            <a:r>
              <a:rPr lang="en-GB" sz="2000" dirty="0" smtClean="0">
                <a:solidFill>
                  <a:srgbClr val="C00000"/>
                </a:solidFill>
              </a:rPr>
              <a:t>Each individual </a:t>
            </a:r>
            <a:r>
              <a:rPr lang="en-GB" sz="2000" dirty="0" err="1" smtClean="0">
                <a:solidFill>
                  <a:srgbClr val="C00000"/>
                </a:solidFill>
              </a:rPr>
              <a:t>Pickford</a:t>
            </a:r>
            <a:r>
              <a:rPr lang="en-GB" sz="2000" dirty="0" smtClean="0">
                <a:solidFill>
                  <a:srgbClr val="C00000"/>
                </a:solidFill>
              </a:rPr>
              <a:t> slide is certified as equivalent in performance to the HSE test slide by Southern Cross University Environmental Analysis Laboratory, operating under </a:t>
            </a:r>
            <a:r>
              <a:rPr lang="en-US" sz="2000" dirty="0" smtClean="0">
                <a:solidFill>
                  <a:srgbClr val="C00000"/>
                </a:solidFill>
              </a:rPr>
              <a:t>ISO/IEC 17025 </a:t>
            </a:r>
            <a:endParaRPr lang="en-US" sz="2000" dirty="0">
              <a:solidFill>
                <a:srgbClr val="C00000"/>
              </a:solidFill>
            </a:endParaRPr>
          </a:p>
        </p:txBody>
      </p:sp>
      <p:sp>
        <p:nvSpPr>
          <p:cNvPr id="18" name="TextBox 17"/>
          <p:cNvSpPr txBox="1"/>
          <p:nvPr/>
        </p:nvSpPr>
        <p:spPr>
          <a:xfrm>
            <a:off x="1187624" y="404664"/>
            <a:ext cx="6624736" cy="523220"/>
          </a:xfrm>
          <a:prstGeom prst="rect">
            <a:avLst/>
          </a:prstGeom>
          <a:solidFill>
            <a:schemeClr val="accent4">
              <a:lumMod val="20000"/>
              <a:lumOff val="80000"/>
            </a:schemeClr>
          </a:solidFill>
          <a:ln w="19050">
            <a:solidFill>
              <a:schemeClr val="tx1"/>
            </a:solidFill>
          </a:ln>
        </p:spPr>
        <p:txBody>
          <a:bodyPr wrap="square" rtlCol="0">
            <a:spAutoFit/>
          </a:bodyPr>
          <a:lstStyle/>
          <a:p>
            <a:r>
              <a:rPr lang="en-GB" sz="2800" b="1" dirty="0" smtClean="0"/>
              <a:t>Performance comparison of the two slides</a:t>
            </a:r>
            <a:endParaRPr lang="en-US" sz="2800" b="1" dirty="0"/>
          </a:p>
        </p:txBody>
      </p:sp>
      <p:sp>
        <p:nvSpPr>
          <p:cNvPr id="19" name="TextBox 18"/>
          <p:cNvSpPr txBox="1"/>
          <p:nvPr/>
        </p:nvSpPr>
        <p:spPr>
          <a:xfrm>
            <a:off x="6732240" y="1412776"/>
            <a:ext cx="504056" cy="400110"/>
          </a:xfrm>
          <a:prstGeom prst="rect">
            <a:avLst/>
          </a:prstGeom>
          <a:noFill/>
        </p:spPr>
        <p:txBody>
          <a:bodyPr wrap="square" rtlCol="0">
            <a:spAutoFit/>
          </a:bodyPr>
          <a:lstStyle/>
          <a:p>
            <a:r>
              <a:rPr lang="en-GB" sz="2000" dirty="0" smtClean="0"/>
              <a:t>6</a:t>
            </a:r>
            <a:endParaRPr lang="en-US" sz="2000" dirty="0"/>
          </a:p>
        </p:txBody>
      </p:sp>
      <p:sp>
        <p:nvSpPr>
          <p:cNvPr id="20" name="TextBox 19"/>
          <p:cNvSpPr txBox="1"/>
          <p:nvPr/>
        </p:nvSpPr>
        <p:spPr>
          <a:xfrm>
            <a:off x="7380312" y="1412776"/>
            <a:ext cx="504056" cy="400110"/>
          </a:xfrm>
          <a:prstGeom prst="rect">
            <a:avLst/>
          </a:prstGeom>
          <a:noFill/>
        </p:spPr>
        <p:txBody>
          <a:bodyPr wrap="square" rtlCol="0">
            <a:spAutoFit/>
          </a:bodyPr>
          <a:lstStyle/>
          <a:p>
            <a:r>
              <a:rPr lang="en-GB" sz="2000" dirty="0" smtClean="0"/>
              <a:t>7</a:t>
            </a:r>
            <a:endParaRPr lang="en-US" sz="2000" dirty="0"/>
          </a:p>
        </p:txBody>
      </p:sp>
      <p:cxnSp>
        <p:nvCxnSpPr>
          <p:cNvPr id="22" name="Straight Connector 21"/>
          <p:cNvCxnSpPr>
            <a:endCxn id="5" idx="0"/>
          </p:cNvCxnSpPr>
          <p:nvPr/>
        </p:nvCxnSpPr>
        <p:spPr>
          <a:xfrm>
            <a:off x="3491880" y="3356992"/>
            <a:ext cx="919981"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5" idx="0"/>
          </p:cNvCxnSpPr>
          <p:nvPr/>
        </p:nvCxnSpPr>
        <p:spPr>
          <a:xfrm>
            <a:off x="4067944" y="3284984"/>
            <a:ext cx="343917"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5" idx="0"/>
          </p:cNvCxnSpPr>
          <p:nvPr/>
        </p:nvCxnSpPr>
        <p:spPr>
          <a:xfrm flipH="1">
            <a:off x="4411861" y="3284984"/>
            <a:ext cx="304155"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3" idx="2"/>
            <a:endCxn id="5" idx="0"/>
          </p:cNvCxnSpPr>
          <p:nvPr/>
        </p:nvCxnSpPr>
        <p:spPr>
          <a:xfrm flipH="1">
            <a:off x="4411861" y="3240807"/>
            <a:ext cx="1066342" cy="332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212062" y="3284984"/>
            <a:ext cx="16122"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860134" y="3284984"/>
            <a:ext cx="16122"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580214" y="3284984"/>
            <a:ext cx="16122" cy="360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123728" y="3573016"/>
            <a:ext cx="1872208" cy="830997"/>
          </a:xfrm>
          <a:prstGeom prst="rect">
            <a:avLst/>
          </a:prstGeom>
          <a:noFill/>
          <a:ln w="12700">
            <a:solidFill>
              <a:schemeClr val="tx1"/>
            </a:solidFill>
          </a:ln>
        </p:spPr>
        <p:txBody>
          <a:bodyPr wrap="square" rtlCol="0">
            <a:spAutoFit/>
          </a:bodyPr>
          <a:lstStyle/>
          <a:p>
            <a:pPr algn="r"/>
            <a:r>
              <a:rPr lang="en-GB" sz="2400" dirty="0" err="1" smtClean="0"/>
              <a:t>Pickford</a:t>
            </a:r>
            <a:r>
              <a:rPr lang="en-GB" sz="2400" dirty="0" smtClean="0"/>
              <a:t> slide chip </a:t>
            </a:r>
            <a:endParaRPr lang="en-US" sz="2400" dirty="0"/>
          </a:p>
        </p:txBody>
      </p:sp>
      <p:sp>
        <p:nvSpPr>
          <p:cNvPr id="41" name="TextBox 40"/>
          <p:cNvSpPr txBox="1"/>
          <p:nvPr/>
        </p:nvSpPr>
        <p:spPr>
          <a:xfrm>
            <a:off x="5436096" y="5949280"/>
            <a:ext cx="1440160" cy="923330"/>
          </a:xfrm>
          <a:prstGeom prst="rect">
            <a:avLst/>
          </a:prstGeom>
          <a:noFill/>
          <a:ln>
            <a:solidFill>
              <a:schemeClr val="tx1"/>
            </a:solidFill>
          </a:ln>
        </p:spPr>
        <p:txBody>
          <a:bodyPr wrap="square" rtlCol="0">
            <a:spAutoFit/>
          </a:bodyPr>
          <a:lstStyle/>
          <a:p>
            <a:pPr algn="ctr"/>
            <a:r>
              <a:rPr lang="en-GB" dirty="0" smtClean="0"/>
              <a:t>Required microscope performance</a:t>
            </a:r>
            <a:endParaRPr lang="en-US" dirty="0"/>
          </a:p>
        </p:txBody>
      </p:sp>
      <p:cxnSp>
        <p:nvCxnSpPr>
          <p:cNvPr id="43" name="Straight Arrow Connector 42"/>
          <p:cNvCxnSpPr>
            <a:stCxn id="41" idx="0"/>
            <a:endCxn id="6" idx="2"/>
          </p:cNvCxnSpPr>
          <p:nvPr/>
        </p:nvCxnSpPr>
        <p:spPr>
          <a:xfrm flipH="1" flipV="1">
            <a:off x="6149155" y="5740722"/>
            <a:ext cx="7021" cy="20855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sibility criterion.jpg"/>
          <p:cNvPicPr>
            <a:picLocks noChangeAspect="1"/>
          </p:cNvPicPr>
          <p:nvPr/>
        </p:nvPicPr>
        <p:blipFill>
          <a:blip r:embed="rId2" cstate="print"/>
          <a:stretch>
            <a:fillRect/>
          </a:stretch>
        </p:blipFill>
        <p:spPr>
          <a:xfrm>
            <a:off x="5076056" y="188640"/>
            <a:ext cx="3888432" cy="2615475"/>
          </a:xfrm>
          <a:prstGeom prst="rect">
            <a:avLst/>
          </a:prstGeom>
        </p:spPr>
      </p:pic>
      <p:sp>
        <p:nvSpPr>
          <p:cNvPr id="3" name="TextBox 2"/>
          <p:cNvSpPr txBox="1"/>
          <p:nvPr/>
        </p:nvSpPr>
        <p:spPr>
          <a:xfrm>
            <a:off x="467544" y="1124744"/>
            <a:ext cx="4320480" cy="830997"/>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en-GB" sz="2400" b="1" dirty="0" smtClean="0"/>
              <a:t>Visibility criterion with the </a:t>
            </a:r>
            <a:r>
              <a:rPr lang="en-GB" sz="2400" b="1" dirty="0" err="1" smtClean="0"/>
              <a:t>Pickford</a:t>
            </a:r>
            <a:r>
              <a:rPr lang="en-GB" sz="2400" b="1" dirty="0" smtClean="0"/>
              <a:t> slide</a:t>
            </a:r>
            <a:endParaRPr lang="en-US" sz="2400" b="1" dirty="0"/>
          </a:p>
        </p:txBody>
      </p:sp>
      <p:sp>
        <p:nvSpPr>
          <p:cNvPr id="4" name="TextBox 3"/>
          <p:cNvSpPr txBox="1"/>
          <p:nvPr/>
        </p:nvSpPr>
        <p:spPr>
          <a:xfrm>
            <a:off x="467544" y="2996952"/>
            <a:ext cx="8208912" cy="2308324"/>
          </a:xfrm>
          <a:prstGeom prst="rect">
            <a:avLst/>
          </a:prstGeom>
          <a:noFill/>
        </p:spPr>
        <p:txBody>
          <a:bodyPr wrap="square" rtlCol="0">
            <a:spAutoFit/>
          </a:bodyPr>
          <a:lstStyle/>
          <a:p>
            <a:r>
              <a:rPr lang="en-GB" sz="2400" dirty="0" smtClean="0"/>
              <a:t>“Set B is equivalent to block 5 of the HSE/NPL Mark II, and all etched grooves should be faintly visible for satisfactory performance.  Set C is equivalent to block 6… and some etched grooves may be partly visible or invisible for satisfactory performance .  Set D is equivalent to block 7… and no etched grooves should be visible for satisfactory performance.”   </a:t>
            </a:r>
            <a:endParaRPr lang="en-US" sz="2400" dirty="0"/>
          </a:p>
        </p:txBody>
      </p:sp>
      <p:sp>
        <p:nvSpPr>
          <p:cNvPr id="5" name="TextBox 4"/>
          <p:cNvSpPr txBox="1"/>
          <p:nvPr/>
        </p:nvSpPr>
        <p:spPr>
          <a:xfrm>
            <a:off x="1907704" y="5589240"/>
            <a:ext cx="6840760" cy="400110"/>
          </a:xfrm>
          <a:prstGeom prst="rect">
            <a:avLst/>
          </a:prstGeom>
          <a:noFill/>
        </p:spPr>
        <p:txBody>
          <a:bodyPr wrap="square" rtlCol="0">
            <a:spAutoFit/>
          </a:bodyPr>
          <a:lstStyle/>
          <a:p>
            <a:pPr algn="r"/>
            <a:r>
              <a:rPr lang="en-GB" sz="2000" dirty="0" smtClean="0"/>
              <a:t>-  </a:t>
            </a:r>
            <a:r>
              <a:rPr lang="en-GB" sz="2000" dirty="0" err="1" smtClean="0"/>
              <a:t>Pickford</a:t>
            </a:r>
            <a:r>
              <a:rPr lang="en-GB" sz="2000" dirty="0" smtClean="0"/>
              <a:t> and </a:t>
            </a:r>
            <a:r>
              <a:rPr lang="en-GB" sz="2000" dirty="0" err="1" smtClean="0"/>
              <a:t>Szymanska</a:t>
            </a:r>
            <a:r>
              <a:rPr lang="en-GB" sz="2000" dirty="0" smtClean="0"/>
              <a:t>, </a:t>
            </a:r>
            <a:r>
              <a:rPr lang="en-GB" sz="2000" dirty="0" err="1" smtClean="0"/>
              <a:t>Jl</a:t>
            </a:r>
            <a:r>
              <a:rPr lang="en-GB" sz="2000" dirty="0" smtClean="0"/>
              <a:t> </a:t>
            </a:r>
            <a:r>
              <a:rPr lang="en-GB" sz="2000" dirty="0" err="1" smtClean="0"/>
              <a:t>Occup</a:t>
            </a:r>
            <a:r>
              <a:rPr lang="en-GB" sz="2000" dirty="0" smtClean="0"/>
              <a:t> </a:t>
            </a:r>
            <a:r>
              <a:rPr lang="en-GB" sz="2000" dirty="0" err="1" smtClean="0"/>
              <a:t>Envir</a:t>
            </a:r>
            <a:r>
              <a:rPr lang="en-GB" sz="2000" dirty="0" smtClean="0"/>
              <a:t> </a:t>
            </a:r>
            <a:r>
              <a:rPr lang="en-GB" sz="2000" dirty="0" err="1" smtClean="0"/>
              <a:t>Hyg</a:t>
            </a:r>
            <a:r>
              <a:rPr lang="en-GB" sz="2000" dirty="0" smtClean="0"/>
              <a:t> paper</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60648"/>
            <a:ext cx="6552728" cy="523220"/>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en-GB" sz="2800" b="1" dirty="0" smtClean="0"/>
              <a:t>Possible advantages of the </a:t>
            </a:r>
            <a:r>
              <a:rPr lang="en-GB" sz="2800" b="1" dirty="0" err="1" smtClean="0"/>
              <a:t>Pickford</a:t>
            </a:r>
            <a:r>
              <a:rPr lang="en-GB" sz="2800" b="1" dirty="0" smtClean="0"/>
              <a:t> Slide</a:t>
            </a:r>
            <a:endParaRPr lang="en-US" sz="2800" b="1" dirty="0"/>
          </a:p>
        </p:txBody>
      </p:sp>
      <p:sp>
        <p:nvSpPr>
          <p:cNvPr id="3" name="TextBox 2"/>
          <p:cNvSpPr txBox="1"/>
          <p:nvPr/>
        </p:nvSpPr>
        <p:spPr>
          <a:xfrm>
            <a:off x="899592" y="908720"/>
            <a:ext cx="7272808" cy="5709255"/>
          </a:xfrm>
          <a:prstGeom prst="rect">
            <a:avLst/>
          </a:prstGeom>
          <a:noFill/>
        </p:spPr>
        <p:txBody>
          <a:bodyPr wrap="square" rtlCol="0">
            <a:spAutoFit/>
          </a:bodyPr>
          <a:lstStyle/>
          <a:p>
            <a:pPr marL="457200" indent="-457200">
              <a:spcBef>
                <a:spcPts val="600"/>
              </a:spcBef>
              <a:buAutoNum type="arabicPeriod"/>
            </a:pPr>
            <a:r>
              <a:rPr lang="en-GB" sz="2000" dirty="0" smtClean="0"/>
              <a:t>Reliability.  Reactive ion etching is an important process in electronic manufacture, and is probably more dependable than the mechanical moulding of resins.  Semiconductor processing techniques would have been preferred if available in 1984.</a:t>
            </a:r>
          </a:p>
          <a:p>
            <a:pPr marL="457200" indent="-457200">
              <a:spcBef>
                <a:spcPts val="600"/>
              </a:spcBef>
              <a:buAutoNum type="arabicPeriod"/>
            </a:pPr>
            <a:r>
              <a:rPr lang="en-GB" sz="2000" dirty="0" smtClean="0"/>
              <a:t>No moulding and replication – each phase object is individually made.</a:t>
            </a:r>
          </a:p>
          <a:p>
            <a:pPr marL="457200" indent="-457200">
              <a:spcBef>
                <a:spcPts val="600"/>
              </a:spcBef>
              <a:buAutoNum type="arabicPeriod"/>
            </a:pPr>
            <a:r>
              <a:rPr lang="en-GB" sz="2000" dirty="0" smtClean="0"/>
              <a:t>Physical robustness.  The HSE slide is glass; the </a:t>
            </a:r>
            <a:r>
              <a:rPr lang="en-GB" sz="2000" dirty="0" err="1" smtClean="0"/>
              <a:t>Pickford</a:t>
            </a:r>
            <a:r>
              <a:rPr lang="en-GB" sz="2000" dirty="0" smtClean="0"/>
              <a:t> slide is stainless steel, and will probably not be damaged if dropped</a:t>
            </a:r>
          </a:p>
          <a:p>
            <a:pPr marL="457200" indent="-457200">
              <a:spcBef>
                <a:spcPts val="600"/>
              </a:spcBef>
              <a:buFontTx/>
              <a:buAutoNum type="arabicPeriod"/>
            </a:pPr>
            <a:r>
              <a:rPr lang="en-GB" sz="2000" dirty="0" smtClean="0"/>
              <a:t>Ease of use.  The guide lines and clear marking mean that the right area of the right chip can easily be located.</a:t>
            </a:r>
          </a:p>
          <a:p>
            <a:pPr marL="457200" indent="-457200">
              <a:spcBef>
                <a:spcPts val="600"/>
              </a:spcBef>
              <a:buAutoNum type="arabicPeriod"/>
            </a:pPr>
            <a:r>
              <a:rPr lang="en-GB" sz="2000" dirty="0" smtClean="0"/>
              <a:t>Stability.  Each HSE test slide is supposed to be retested every five years – but is it done?  No change has yet been observed in a </a:t>
            </a:r>
            <a:r>
              <a:rPr lang="en-GB" sz="2000" dirty="0" err="1" smtClean="0"/>
              <a:t>Pickford</a:t>
            </a:r>
            <a:r>
              <a:rPr lang="en-GB" sz="2000" dirty="0" smtClean="0"/>
              <a:t> slide</a:t>
            </a:r>
          </a:p>
          <a:p>
            <a:pPr marL="457200" indent="-457200">
              <a:spcBef>
                <a:spcPts val="600"/>
              </a:spcBef>
              <a:buAutoNum type="arabicPeriod"/>
            </a:pPr>
            <a:r>
              <a:rPr lang="en-GB" sz="2000" dirty="0" smtClean="0"/>
              <a:t>Clarity. The JOEH paper describes a lot of objective grey-level testing in relation to visibility, and this confirmed that the </a:t>
            </a:r>
            <a:r>
              <a:rPr lang="en-GB" sz="2000" dirty="0" err="1" smtClean="0"/>
              <a:t>Pickford</a:t>
            </a:r>
            <a:r>
              <a:rPr lang="en-GB" sz="2000" dirty="0" smtClean="0"/>
              <a:t> slides have a “much clearer background” than the HSE slides.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332656"/>
            <a:ext cx="5256584" cy="523220"/>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en-GB" sz="2800" b="1" dirty="0" smtClean="0"/>
              <a:t>Can you use it? – the Regulations</a:t>
            </a:r>
            <a:endParaRPr lang="en-US" sz="2800" b="1" dirty="0"/>
          </a:p>
        </p:txBody>
      </p:sp>
      <p:sp>
        <p:nvSpPr>
          <p:cNvPr id="3" name="TextBox 2"/>
          <p:cNvSpPr txBox="1"/>
          <p:nvPr/>
        </p:nvSpPr>
        <p:spPr>
          <a:xfrm>
            <a:off x="899592" y="980728"/>
            <a:ext cx="6768752" cy="523220"/>
          </a:xfrm>
          <a:prstGeom prst="rect">
            <a:avLst/>
          </a:prstGeom>
          <a:noFill/>
        </p:spPr>
        <p:txBody>
          <a:bodyPr wrap="square" rtlCol="0">
            <a:spAutoFit/>
          </a:bodyPr>
          <a:lstStyle/>
          <a:p>
            <a:pPr algn="ctr"/>
            <a:r>
              <a:rPr lang="en-GB" sz="2800" b="1" i="1" dirty="0" smtClean="0">
                <a:solidFill>
                  <a:srgbClr val="7030A0"/>
                </a:solidFill>
                <a:latin typeface="Candara" pitchFamily="34" charset="0"/>
              </a:rPr>
              <a:t>The Control of Asbestos Regulations 2012</a:t>
            </a:r>
            <a:endParaRPr lang="en-US" sz="2800" b="1" i="1" dirty="0">
              <a:solidFill>
                <a:srgbClr val="7030A0"/>
              </a:solidFill>
              <a:latin typeface="Candara" pitchFamily="34" charset="0"/>
            </a:endParaRPr>
          </a:p>
        </p:txBody>
      </p:sp>
      <p:sp>
        <p:nvSpPr>
          <p:cNvPr id="4" name="TextBox 3"/>
          <p:cNvSpPr txBox="1"/>
          <p:nvPr/>
        </p:nvSpPr>
        <p:spPr>
          <a:xfrm>
            <a:off x="395536" y="1628800"/>
            <a:ext cx="8136904" cy="3724096"/>
          </a:xfrm>
          <a:prstGeom prst="rect">
            <a:avLst/>
          </a:prstGeom>
          <a:noFill/>
        </p:spPr>
        <p:txBody>
          <a:bodyPr wrap="square" rtlCol="0">
            <a:spAutoFit/>
          </a:bodyPr>
          <a:lstStyle/>
          <a:p>
            <a:r>
              <a:rPr lang="en-GB" sz="2400" b="1" i="1" dirty="0" smtClean="0">
                <a:solidFill>
                  <a:srgbClr val="C00000"/>
                </a:solidFill>
                <a:latin typeface="Candara" pitchFamily="34" charset="0"/>
              </a:rPr>
              <a:t>Reg. 2 (1) .  “the control limit” means a concentration of asbestos in the atmosphere when measured in accordance with the 1997 WHO recommended method</a:t>
            </a:r>
            <a:r>
              <a:rPr lang="en-GB" sz="2400" b="1" i="1" dirty="0" smtClean="0">
                <a:latin typeface="Candara" pitchFamily="34" charset="0"/>
              </a:rPr>
              <a:t>*</a:t>
            </a:r>
            <a:r>
              <a:rPr lang="en-GB" sz="2400" b="1" i="1" dirty="0" smtClean="0">
                <a:solidFill>
                  <a:srgbClr val="C00000"/>
                </a:solidFill>
                <a:latin typeface="Candara" pitchFamily="34" charset="0"/>
              </a:rPr>
              <a:t>, or by a method giving equivalent results to that method approved by the Executive…</a:t>
            </a:r>
          </a:p>
          <a:p>
            <a:r>
              <a:rPr lang="en-GB" sz="2400" b="1" i="1" dirty="0" err="1" smtClean="0">
                <a:solidFill>
                  <a:srgbClr val="C00000"/>
                </a:solidFill>
                <a:latin typeface="Candara" pitchFamily="34" charset="0"/>
              </a:rPr>
              <a:t>Reg</a:t>
            </a:r>
            <a:r>
              <a:rPr lang="en-GB" sz="2400" b="1" i="1" dirty="0" smtClean="0">
                <a:solidFill>
                  <a:srgbClr val="C00000"/>
                </a:solidFill>
                <a:latin typeface="Candara" pitchFamily="34" charset="0"/>
              </a:rPr>
              <a:t> 2(4), …</a:t>
            </a:r>
            <a:r>
              <a:rPr lang="en-US" sz="2400" b="1" i="1" dirty="0" smtClean="0">
                <a:solidFill>
                  <a:srgbClr val="C00000"/>
                </a:solidFill>
                <a:latin typeface="Candara" pitchFamily="34" charset="0"/>
              </a:rPr>
              <a:t>the concentration of asbestos in the atmosphere, when measured in accordance with the 1997 WHO recommended method</a:t>
            </a:r>
            <a:r>
              <a:rPr lang="en-US" sz="2400" b="1" i="1" dirty="0" smtClean="0">
                <a:latin typeface="Candara" pitchFamily="34" charset="0"/>
              </a:rPr>
              <a:t>*</a:t>
            </a:r>
            <a:r>
              <a:rPr lang="en-US" sz="2400" b="1" i="1" dirty="0" smtClean="0">
                <a:solidFill>
                  <a:srgbClr val="C00000"/>
                </a:solidFill>
                <a:latin typeface="Candara" pitchFamily="34" charset="0"/>
              </a:rPr>
              <a:t> or by a method giving equivalent results to that method and approved by the Executive </a:t>
            </a:r>
            <a:r>
              <a:rPr lang="en-GB" sz="2000" b="1" i="1" dirty="0" smtClean="0">
                <a:solidFill>
                  <a:srgbClr val="C00000"/>
                </a:solidFill>
                <a:latin typeface="Candara" pitchFamily="34" charset="0"/>
              </a:rPr>
              <a:t/>
            </a:r>
            <a:br>
              <a:rPr lang="en-GB" sz="2000" b="1" i="1" dirty="0" smtClean="0">
                <a:solidFill>
                  <a:srgbClr val="C00000"/>
                </a:solidFill>
                <a:latin typeface="Candara" pitchFamily="34" charset="0"/>
              </a:rPr>
            </a:br>
            <a:r>
              <a:rPr lang="en-GB" b="1" i="1" dirty="0" smtClean="0">
                <a:solidFill>
                  <a:srgbClr val="C00000"/>
                </a:solidFill>
                <a:latin typeface="Candara" pitchFamily="34" charset="0"/>
              </a:rPr>
              <a:t>“</a:t>
            </a:r>
            <a:r>
              <a:rPr lang="en-GB" sz="2000" b="1" i="1" dirty="0" smtClean="0">
                <a:solidFill>
                  <a:srgbClr val="C00000"/>
                </a:solidFill>
                <a:latin typeface="Candara" pitchFamily="34" charset="0"/>
              </a:rPr>
              <a:t>approved” means approved for the time being in writing by the Executive</a:t>
            </a:r>
            <a:r>
              <a:rPr lang="en-GB" i="1" dirty="0" smtClean="0">
                <a:solidFill>
                  <a:srgbClr val="C00000"/>
                </a:solidFill>
                <a:latin typeface="Candara" pitchFamily="34" charset="0"/>
              </a:rPr>
              <a:t>.</a:t>
            </a:r>
            <a:endParaRPr lang="en-US" i="1" dirty="0">
              <a:solidFill>
                <a:srgbClr val="C00000"/>
              </a:solidFill>
              <a:latin typeface="Candara" pitchFamily="34" charset="0"/>
            </a:endParaRPr>
          </a:p>
        </p:txBody>
      </p:sp>
      <p:sp>
        <p:nvSpPr>
          <p:cNvPr id="6" name="TextBox 5"/>
          <p:cNvSpPr txBox="1"/>
          <p:nvPr/>
        </p:nvSpPr>
        <p:spPr>
          <a:xfrm>
            <a:off x="467544" y="5661248"/>
            <a:ext cx="8136904" cy="830997"/>
          </a:xfrm>
          <a:prstGeom prst="rect">
            <a:avLst/>
          </a:prstGeom>
          <a:noFill/>
          <a:ln w="28575">
            <a:solidFill>
              <a:schemeClr val="tx1"/>
            </a:solidFill>
          </a:ln>
        </p:spPr>
        <p:txBody>
          <a:bodyPr wrap="square" rtlCol="0">
            <a:spAutoFit/>
          </a:bodyPr>
          <a:lstStyle/>
          <a:p>
            <a:pPr algn="ctr"/>
            <a:r>
              <a:rPr lang="en-GB" sz="2400" b="1" dirty="0" smtClean="0"/>
              <a:t>*The only legally binding specification of the membrane filter method in Great Britain </a:t>
            </a:r>
            <a:endParaRPr lang="en-US"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lton-Beckett graticule.jpg"/>
          <p:cNvPicPr>
            <a:picLocks noChangeAspect="1"/>
          </p:cNvPicPr>
          <p:nvPr/>
        </p:nvPicPr>
        <p:blipFill>
          <a:blip r:embed="rId2" cstate="print"/>
          <a:stretch>
            <a:fillRect/>
          </a:stretch>
        </p:blipFill>
        <p:spPr>
          <a:xfrm>
            <a:off x="3347864" y="3284984"/>
            <a:ext cx="2592288" cy="2660844"/>
          </a:xfrm>
          <a:prstGeom prst="rect">
            <a:avLst/>
          </a:prstGeom>
        </p:spPr>
      </p:pic>
      <p:pic>
        <p:nvPicPr>
          <p:cNvPr id="6" name="Picture 5" descr="HSE slide Mk 2.JPG"/>
          <p:cNvPicPr>
            <a:picLocks noChangeAspect="1"/>
          </p:cNvPicPr>
          <p:nvPr/>
        </p:nvPicPr>
        <p:blipFill>
          <a:blip r:embed="rId3" cstate="print"/>
          <a:stretch>
            <a:fillRect/>
          </a:stretch>
        </p:blipFill>
        <p:spPr>
          <a:xfrm>
            <a:off x="3707904" y="1124744"/>
            <a:ext cx="3672408" cy="1264295"/>
          </a:xfrm>
          <a:prstGeom prst="rect">
            <a:avLst/>
          </a:prstGeom>
        </p:spPr>
      </p:pic>
      <p:pic>
        <p:nvPicPr>
          <p:cNvPr id="10" name="Picture 9" descr="RICE Scheme.jpg"/>
          <p:cNvPicPr>
            <a:picLocks noChangeAspect="1"/>
          </p:cNvPicPr>
          <p:nvPr/>
        </p:nvPicPr>
        <p:blipFill>
          <a:blip r:embed="rId4" cstate="print"/>
          <a:stretch>
            <a:fillRect/>
          </a:stretch>
        </p:blipFill>
        <p:spPr>
          <a:xfrm>
            <a:off x="683568" y="2852936"/>
            <a:ext cx="2400300" cy="3276600"/>
          </a:xfrm>
          <a:prstGeom prst="rect">
            <a:avLst/>
          </a:prstGeom>
        </p:spPr>
      </p:pic>
      <p:sp>
        <p:nvSpPr>
          <p:cNvPr id="11" name="TextBox 10"/>
          <p:cNvSpPr txBox="1"/>
          <p:nvPr/>
        </p:nvSpPr>
        <p:spPr>
          <a:xfrm>
            <a:off x="539552" y="6093296"/>
            <a:ext cx="2736304" cy="369332"/>
          </a:xfrm>
          <a:prstGeom prst="rect">
            <a:avLst/>
          </a:prstGeom>
          <a:noFill/>
        </p:spPr>
        <p:txBody>
          <a:bodyPr wrap="square" rtlCol="0">
            <a:spAutoFit/>
          </a:bodyPr>
          <a:lstStyle/>
          <a:p>
            <a:pPr algn="ctr"/>
            <a:r>
              <a:rPr lang="en-GB" dirty="0" smtClean="0"/>
              <a:t>RICE Scheme (1984)*</a:t>
            </a:r>
            <a:endParaRPr lang="en-US" dirty="0"/>
          </a:p>
        </p:txBody>
      </p:sp>
      <p:sp>
        <p:nvSpPr>
          <p:cNvPr id="12" name="TextBox 11"/>
          <p:cNvSpPr txBox="1"/>
          <p:nvPr/>
        </p:nvSpPr>
        <p:spPr>
          <a:xfrm>
            <a:off x="3635896" y="2420888"/>
            <a:ext cx="4464496" cy="369332"/>
          </a:xfrm>
          <a:prstGeom prst="rect">
            <a:avLst/>
          </a:prstGeom>
          <a:noFill/>
        </p:spPr>
        <p:txBody>
          <a:bodyPr wrap="square" rtlCol="0">
            <a:spAutoFit/>
          </a:bodyPr>
          <a:lstStyle/>
          <a:p>
            <a:pPr algn="ctr"/>
            <a:r>
              <a:rPr lang="en-GB" dirty="0" smtClean="0"/>
              <a:t>HSE Test Slide (1984)</a:t>
            </a:r>
            <a:endParaRPr lang="en-US" dirty="0"/>
          </a:p>
        </p:txBody>
      </p:sp>
      <p:sp>
        <p:nvSpPr>
          <p:cNvPr id="13" name="TextBox 12"/>
          <p:cNvSpPr txBox="1"/>
          <p:nvPr/>
        </p:nvSpPr>
        <p:spPr>
          <a:xfrm>
            <a:off x="3347864" y="6093296"/>
            <a:ext cx="3240360" cy="523220"/>
          </a:xfrm>
          <a:prstGeom prst="rect">
            <a:avLst/>
          </a:prstGeom>
          <a:noFill/>
        </p:spPr>
        <p:txBody>
          <a:bodyPr wrap="square" rtlCol="0">
            <a:spAutoFit/>
          </a:bodyPr>
          <a:lstStyle/>
          <a:p>
            <a:pPr algn="ctr"/>
            <a:r>
              <a:rPr lang="en-GB" dirty="0" smtClean="0"/>
              <a:t>Walton-Beckett Graticule (1977</a:t>
            </a:r>
            <a:r>
              <a:rPr lang="en-GB" dirty="0" smtClean="0"/>
              <a:t>)</a:t>
            </a:r>
            <a:br>
              <a:rPr lang="en-GB" dirty="0" smtClean="0"/>
            </a:br>
            <a:r>
              <a:rPr lang="en-GB" sz="1000" dirty="0" smtClean="0"/>
              <a:t>© BOHS</a:t>
            </a:r>
            <a:endParaRPr lang="en-US" dirty="0"/>
          </a:p>
        </p:txBody>
      </p:sp>
      <p:pic>
        <p:nvPicPr>
          <p:cNvPr id="14" name="Picture 13" descr="Hot block.jpg"/>
          <p:cNvPicPr>
            <a:picLocks noChangeAspect="1"/>
          </p:cNvPicPr>
          <p:nvPr/>
        </p:nvPicPr>
        <p:blipFill>
          <a:blip r:embed="rId5" cstate="print"/>
          <a:stretch>
            <a:fillRect/>
          </a:stretch>
        </p:blipFill>
        <p:spPr>
          <a:xfrm>
            <a:off x="6156176" y="3068960"/>
            <a:ext cx="2657680" cy="2644155"/>
          </a:xfrm>
          <a:prstGeom prst="rect">
            <a:avLst/>
          </a:prstGeom>
        </p:spPr>
      </p:pic>
      <p:sp>
        <p:nvSpPr>
          <p:cNvPr id="15" name="TextBox 14"/>
          <p:cNvSpPr txBox="1"/>
          <p:nvPr/>
        </p:nvSpPr>
        <p:spPr>
          <a:xfrm>
            <a:off x="6300192" y="5733256"/>
            <a:ext cx="2664296" cy="584775"/>
          </a:xfrm>
          <a:prstGeom prst="rect">
            <a:avLst/>
          </a:prstGeom>
          <a:noFill/>
        </p:spPr>
        <p:txBody>
          <a:bodyPr wrap="square" rtlCol="0">
            <a:spAutoFit/>
          </a:bodyPr>
          <a:lstStyle/>
          <a:p>
            <a:pPr algn="ctr"/>
            <a:r>
              <a:rPr lang="en-GB" dirty="0" smtClean="0"/>
              <a:t>Hot block (1986</a:t>
            </a:r>
            <a:r>
              <a:rPr lang="en-GB" dirty="0" smtClean="0"/>
              <a:t>)*</a:t>
            </a:r>
          </a:p>
          <a:p>
            <a:pPr algn="ctr"/>
            <a:r>
              <a:rPr lang="en-GB" sz="1400" dirty="0" smtClean="0"/>
              <a:t>Invented by Geoff </a:t>
            </a:r>
            <a:r>
              <a:rPr lang="en-GB" sz="1400" dirty="0" err="1" smtClean="0"/>
              <a:t>Pickford</a:t>
            </a:r>
            <a:endParaRPr lang="en-US" sz="1400" dirty="0"/>
          </a:p>
        </p:txBody>
      </p:sp>
      <p:sp>
        <p:nvSpPr>
          <p:cNvPr id="18" name="TextBox 17"/>
          <p:cNvSpPr txBox="1"/>
          <p:nvPr/>
        </p:nvSpPr>
        <p:spPr>
          <a:xfrm>
            <a:off x="395536" y="404664"/>
            <a:ext cx="2952328" cy="2246769"/>
          </a:xfrm>
          <a:prstGeom prst="rect">
            <a:avLst/>
          </a:prstGeom>
          <a:noFill/>
          <a:ln w="38100">
            <a:solidFill>
              <a:srgbClr val="C00000"/>
            </a:solidFill>
          </a:ln>
        </p:spPr>
        <p:txBody>
          <a:bodyPr wrap="square" rtlCol="0">
            <a:spAutoFit/>
          </a:bodyPr>
          <a:lstStyle/>
          <a:p>
            <a:pPr algn="ctr"/>
            <a:r>
              <a:rPr lang="en-GB" sz="2800" b="1" i="1" dirty="0" smtClean="0">
                <a:solidFill>
                  <a:srgbClr val="C00000"/>
                </a:solidFill>
                <a:latin typeface="Candara" pitchFamily="34" charset="0"/>
              </a:rPr>
              <a:t>1977-86 </a:t>
            </a:r>
          </a:p>
          <a:p>
            <a:pPr algn="ctr"/>
            <a:r>
              <a:rPr lang="en-GB" sz="2800" b="1" i="1" dirty="0" smtClean="0">
                <a:solidFill>
                  <a:srgbClr val="C00000"/>
                </a:solidFill>
                <a:latin typeface="Candara" pitchFamily="34" charset="0"/>
              </a:rPr>
              <a:t>A revolution in measuring asbestos concentrations</a:t>
            </a:r>
            <a:endParaRPr lang="en-US" sz="2800" b="1" i="1" dirty="0">
              <a:solidFill>
                <a:srgbClr val="C00000"/>
              </a:solidFill>
              <a:latin typeface="Candara" pitchFamily="34" charset="0"/>
            </a:endParaRPr>
          </a:p>
        </p:txBody>
      </p:sp>
      <p:sp>
        <p:nvSpPr>
          <p:cNvPr id="21" name="TextBox 20"/>
          <p:cNvSpPr txBox="1"/>
          <p:nvPr/>
        </p:nvSpPr>
        <p:spPr>
          <a:xfrm>
            <a:off x="539552" y="6550223"/>
            <a:ext cx="1728192" cy="307777"/>
          </a:xfrm>
          <a:prstGeom prst="rect">
            <a:avLst/>
          </a:prstGeom>
          <a:noFill/>
        </p:spPr>
        <p:txBody>
          <a:bodyPr wrap="square" rtlCol="0">
            <a:spAutoFit/>
          </a:bodyPr>
          <a:lstStyle/>
          <a:p>
            <a:r>
              <a:rPr lang="en-GB" sz="1400" dirty="0" smtClean="0"/>
              <a:t>*</a:t>
            </a:r>
            <a:r>
              <a:rPr lang="en-GB" sz="1000" dirty="0" smtClean="0"/>
              <a:t>Crown Copyright</a:t>
            </a:r>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HO Method cover0001.jpg"/>
          <p:cNvPicPr>
            <a:picLocks noChangeAspect="1"/>
          </p:cNvPicPr>
          <p:nvPr/>
        </p:nvPicPr>
        <p:blipFill>
          <a:blip r:embed="rId2" cstate="print"/>
          <a:stretch>
            <a:fillRect/>
          </a:stretch>
        </p:blipFill>
        <p:spPr>
          <a:xfrm>
            <a:off x="467544" y="1268760"/>
            <a:ext cx="3322199" cy="4968552"/>
          </a:xfrm>
          <a:prstGeom prst="rect">
            <a:avLst/>
          </a:prstGeom>
        </p:spPr>
      </p:pic>
      <p:sp>
        <p:nvSpPr>
          <p:cNvPr id="9" name="TextBox 8"/>
          <p:cNvSpPr txBox="1"/>
          <p:nvPr/>
        </p:nvSpPr>
        <p:spPr>
          <a:xfrm>
            <a:off x="4788024" y="2132856"/>
            <a:ext cx="3744416" cy="2954655"/>
          </a:xfrm>
          <a:prstGeom prst="rect">
            <a:avLst/>
          </a:prstGeom>
          <a:noFill/>
        </p:spPr>
        <p:txBody>
          <a:bodyPr wrap="square" rtlCol="0">
            <a:spAutoFit/>
          </a:bodyPr>
          <a:lstStyle/>
          <a:p>
            <a:r>
              <a:rPr lang="en-GB" sz="2400" dirty="0" smtClean="0"/>
              <a:t>“The microscope should be set up so that the ridges in block 5 of an HSE/NPL Mark II test slide are visible; those in block 6 may be partially visible, but those in block 7 should not be visible.”	</a:t>
            </a:r>
            <a:r>
              <a:rPr lang="en-GB" dirty="0" smtClean="0"/>
              <a:t>	</a:t>
            </a:r>
            <a:endParaRPr lang="en-US" dirty="0"/>
          </a:p>
        </p:txBody>
      </p:sp>
      <p:sp>
        <p:nvSpPr>
          <p:cNvPr id="12" name="TextBox 11"/>
          <p:cNvSpPr txBox="1"/>
          <p:nvPr/>
        </p:nvSpPr>
        <p:spPr>
          <a:xfrm>
            <a:off x="3995936" y="5229200"/>
            <a:ext cx="4680520" cy="1323439"/>
          </a:xfrm>
          <a:prstGeom prst="rect">
            <a:avLst/>
          </a:prstGeom>
          <a:noFill/>
        </p:spPr>
        <p:txBody>
          <a:bodyPr wrap="square" rtlCol="0">
            <a:spAutoFit/>
          </a:bodyPr>
          <a:lstStyle/>
          <a:p>
            <a:r>
              <a:rPr lang="en-GB" sz="2000" b="1" i="1" dirty="0" smtClean="0">
                <a:solidFill>
                  <a:srgbClr val="7030A0"/>
                </a:solidFill>
                <a:latin typeface="Candara" pitchFamily="34" charset="0"/>
              </a:rPr>
              <a:t>This statement is a performance standard which </a:t>
            </a:r>
            <a:r>
              <a:rPr lang="en-GB" sz="2000" b="1" i="1" dirty="0" smtClean="0">
                <a:solidFill>
                  <a:srgbClr val="7030A0"/>
                </a:solidFill>
                <a:latin typeface="Candara" pitchFamily="34" charset="0"/>
              </a:rPr>
              <a:t>tells </a:t>
            </a:r>
            <a:r>
              <a:rPr lang="en-GB" sz="2000" b="1" i="1" dirty="0" smtClean="0">
                <a:solidFill>
                  <a:srgbClr val="7030A0"/>
                </a:solidFill>
                <a:latin typeface="Candara" pitchFamily="34" charset="0"/>
              </a:rPr>
              <a:t>you what visibility the microscope must achieve.  We now have a new way of testing that.</a:t>
            </a:r>
            <a:endParaRPr lang="en-US" sz="2000" b="1" i="1" dirty="0">
              <a:solidFill>
                <a:srgbClr val="7030A0"/>
              </a:solidFill>
              <a:latin typeface="Candara" pitchFamily="34" charset="0"/>
            </a:endParaRPr>
          </a:p>
        </p:txBody>
      </p:sp>
      <p:sp>
        <p:nvSpPr>
          <p:cNvPr id="13" name="TextBox 12"/>
          <p:cNvSpPr txBox="1"/>
          <p:nvPr/>
        </p:nvSpPr>
        <p:spPr>
          <a:xfrm>
            <a:off x="4139952" y="1340768"/>
            <a:ext cx="4680520" cy="461665"/>
          </a:xfrm>
          <a:prstGeom prst="rect">
            <a:avLst/>
          </a:prstGeom>
          <a:noFill/>
        </p:spPr>
        <p:txBody>
          <a:bodyPr wrap="square" rtlCol="0">
            <a:spAutoFit/>
          </a:bodyPr>
          <a:lstStyle/>
          <a:p>
            <a:pPr algn="ctr"/>
            <a:r>
              <a:rPr lang="en-GB" sz="2400" b="1" dirty="0" smtClean="0"/>
              <a:t>Section 3.2.2, Optical requirements</a:t>
            </a:r>
            <a:endParaRPr lang="en-US" sz="2400" b="1" dirty="0"/>
          </a:p>
        </p:txBody>
      </p:sp>
      <p:sp>
        <p:nvSpPr>
          <p:cNvPr id="11" name="TextBox 10"/>
          <p:cNvSpPr txBox="1"/>
          <p:nvPr/>
        </p:nvSpPr>
        <p:spPr>
          <a:xfrm>
            <a:off x="1835696" y="332656"/>
            <a:ext cx="5256584" cy="523220"/>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en-GB" sz="2800" b="1" dirty="0" smtClean="0"/>
              <a:t>Can you use it? – the Regulations</a:t>
            </a:r>
            <a:endParaRPr lang="en-US" sz="2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852936"/>
            <a:ext cx="8352928" cy="3108543"/>
          </a:xfrm>
          <a:prstGeom prst="rect">
            <a:avLst/>
          </a:prstGeom>
          <a:ln w="19050">
            <a:solidFill>
              <a:schemeClr val="tx1"/>
            </a:solidFill>
          </a:ln>
        </p:spPr>
        <p:txBody>
          <a:bodyPr wrap="square">
            <a:spAutoFit/>
          </a:bodyPr>
          <a:lstStyle/>
          <a:p>
            <a:r>
              <a:rPr lang="en-GB" sz="2400" dirty="0" smtClean="0"/>
              <a:t>“</a:t>
            </a:r>
            <a:r>
              <a:rPr lang="en-US" sz="2400" dirty="0" smtClean="0"/>
              <a:t>an HSE mark II (green certificate) test slide…or other HSE-approved test slide. ”  [</a:t>
            </a:r>
            <a:r>
              <a:rPr lang="en-US" sz="2400" i="1" dirty="0" smtClean="0"/>
              <a:t>The Analysts’ Guide, HSG 248</a:t>
            </a:r>
            <a:r>
              <a:rPr lang="en-US" sz="2400" dirty="0" smtClean="0"/>
              <a:t>, </a:t>
            </a:r>
            <a:r>
              <a:rPr lang="en-US" sz="2400" dirty="0" err="1" smtClean="0"/>
              <a:t>para</a:t>
            </a:r>
            <a:r>
              <a:rPr lang="en-US" sz="2400" dirty="0" smtClean="0"/>
              <a:t> A1.22]</a:t>
            </a:r>
          </a:p>
          <a:p>
            <a:endParaRPr lang="en-US" sz="2400" dirty="0" smtClean="0"/>
          </a:p>
          <a:p>
            <a:r>
              <a:rPr lang="en-US" sz="2000" dirty="0" smtClean="0"/>
              <a:t>“Other HSE test slides may also be used, provided that it can be demonstrated that they give equivalent results to the HSE Mark II test slide. [Note: In other parts of the world other test slides are in use, which have blocks of ridges of differing visibilities at the working magnification from 3 to 7; and these cannot be used in the UK.] “  [</a:t>
            </a:r>
            <a:r>
              <a:rPr lang="en-US" sz="2000" i="1" dirty="0" smtClean="0"/>
              <a:t>HSG 248, </a:t>
            </a:r>
            <a:r>
              <a:rPr lang="en-US" sz="2000" dirty="0" err="1" smtClean="0"/>
              <a:t>para</a:t>
            </a:r>
            <a:r>
              <a:rPr lang="en-US" sz="2000" dirty="0" smtClean="0"/>
              <a:t> A1.37]</a:t>
            </a:r>
          </a:p>
          <a:p>
            <a:endParaRPr lang="en-GB" sz="2400" dirty="0" smtClean="0"/>
          </a:p>
        </p:txBody>
      </p:sp>
      <p:sp>
        <p:nvSpPr>
          <p:cNvPr id="7" name="TextBox 6"/>
          <p:cNvSpPr txBox="1"/>
          <p:nvPr/>
        </p:nvSpPr>
        <p:spPr>
          <a:xfrm>
            <a:off x="1835696" y="332656"/>
            <a:ext cx="5256584" cy="523220"/>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en-GB" sz="2800" b="1" dirty="0" smtClean="0"/>
              <a:t>Can you use it? – the Guidance</a:t>
            </a:r>
            <a:endParaRPr lang="en-US" sz="2800" b="1" dirty="0"/>
          </a:p>
        </p:txBody>
      </p:sp>
      <p:pic>
        <p:nvPicPr>
          <p:cNvPr id="4" name="Picture 3" descr="Figure 4 (cropped).jpg"/>
          <p:cNvPicPr>
            <a:picLocks noChangeAspect="1"/>
          </p:cNvPicPr>
          <p:nvPr/>
        </p:nvPicPr>
        <p:blipFill>
          <a:blip r:embed="rId2" cstate="print"/>
          <a:stretch>
            <a:fillRect/>
          </a:stretch>
        </p:blipFill>
        <p:spPr>
          <a:xfrm>
            <a:off x="4093662" y="980728"/>
            <a:ext cx="4151726" cy="1656184"/>
          </a:xfrm>
          <a:prstGeom prst="rect">
            <a:avLst/>
          </a:prstGeom>
        </p:spPr>
      </p:pic>
      <p:pic>
        <p:nvPicPr>
          <p:cNvPr id="6" name="Picture 5" descr="HSE slide.jpg"/>
          <p:cNvPicPr>
            <a:picLocks noChangeAspect="1"/>
          </p:cNvPicPr>
          <p:nvPr/>
        </p:nvPicPr>
        <p:blipFill>
          <a:blip r:embed="rId3" cstate="print"/>
          <a:stretch>
            <a:fillRect/>
          </a:stretch>
        </p:blipFill>
        <p:spPr>
          <a:xfrm>
            <a:off x="611561" y="1100679"/>
            <a:ext cx="3384376" cy="160824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124744"/>
            <a:ext cx="7488832" cy="4462760"/>
          </a:xfrm>
          <a:prstGeom prst="rect">
            <a:avLst/>
          </a:prstGeom>
          <a:noFill/>
        </p:spPr>
        <p:txBody>
          <a:bodyPr wrap="square" rtlCol="0">
            <a:spAutoFit/>
          </a:bodyPr>
          <a:lstStyle/>
          <a:p>
            <a:pPr>
              <a:spcBef>
                <a:spcPts val="1200"/>
              </a:spcBef>
            </a:pPr>
            <a:r>
              <a:rPr lang="en-GB" sz="2400" dirty="0" smtClean="0"/>
              <a:t>Geoff </a:t>
            </a:r>
            <a:r>
              <a:rPr lang="en-GB" sz="2400" dirty="0" err="1" smtClean="0"/>
              <a:t>Pickford</a:t>
            </a:r>
            <a:r>
              <a:rPr lang="en-GB" sz="2400" dirty="0" smtClean="0"/>
              <a:t> tried to get approval for his slide, so it was an “HSE-approved slide”.  The technical side had been agreed, but the draft contract required by HSE included:</a:t>
            </a:r>
          </a:p>
          <a:p>
            <a:pPr marL="180000">
              <a:spcBef>
                <a:spcPts val="1200"/>
              </a:spcBef>
            </a:pPr>
            <a:r>
              <a:rPr lang="en-US" sz="2400" b="1" i="1" dirty="0" smtClean="0">
                <a:solidFill>
                  <a:srgbClr val="002060"/>
                </a:solidFill>
                <a:latin typeface="Candara" pitchFamily="34" charset="0"/>
              </a:rPr>
              <a:t>“The Client shall not use the name of the Health and Safety Executive (including its Science Division, the Health and Safety Laboratory or any other associated part or division) in connection with any prospectus, advertisement, sales literature or any similar material.”</a:t>
            </a:r>
            <a:endParaRPr lang="en-GB" sz="2400" dirty="0" smtClean="0"/>
          </a:p>
          <a:p>
            <a:pPr>
              <a:spcBef>
                <a:spcPts val="1200"/>
              </a:spcBef>
            </a:pPr>
            <a:r>
              <a:rPr lang="en-GB" sz="2400" dirty="0" smtClean="0"/>
              <a:t>The </a:t>
            </a:r>
            <a:r>
              <a:rPr lang="en-GB" sz="2400" dirty="0" err="1" smtClean="0"/>
              <a:t>Pickford</a:t>
            </a:r>
            <a:r>
              <a:rPr lang="en-GB" sz="2400" dirty="0" smtClean="0"/>
              <a:t> slide could get approval, but he couldn’t tell potential customers that it was an HSE-approved slide, or show them the certificate.</a:t>
            </a:r>
            <a:r>
              <a:rPr lang="en-US" sz="2400" dirty="0" smtClean="0"/>
              <a:t> </a:t>
            </a:r>
            <a:endParaRPr lang="en-US" sz="2400" dirty="0"/>
          </a:p>
        </p:txBody>
      </p:sp>
      <p:sp>
        <p:nvSpPr>
          <p:cNvPr id="3" name="TextBox 2"/>
          <p:cNvSpPr txBox="1"/>
          <p:nvPr/>
        </p:nvSpPr>
        <p:spPr>
          <a:xfrm>
            <a:off x="1835696" y="332656"/>
            <a:ext cx="5256584" cy="523220"/>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en-GB" sz="2800" b="1" dirty="0" smtClean="0"/>
              <a:t>Can you use it? – the obstacle</a:t>
            </a:r>
            <a:endParaRPr lang="en-US" sz="2800" b="1" dirty="0"/>
          </a:p>
        </p:txBody>
      </p:sp>
      <p:pic>
        <p:nvPicPr>
          <p:cNvPr id="4" name="Picture 3" descr="Pickford slide.jpg"/>
          <p:cNvPicPr>
            <a:picLocks noChangeAspect="1"/>
          </p:cNvPicPr>
          <p:nvPr/>
        </p:nvPicPr>
        <p:blipFill>
          <a:blip r:embed="rId2" cstate="print"/>
          <a:stretch>
            <a:fillRect/>
          </a:stretch>
        </p:blipFill>
        <p:spPr>
          <a:xfrm>
            <a:off x="4788024" y="5445224"/>
            <a:ext cx="3275856" cy="1161399"/>
          </a:xfrm>
          <a:prstGeom prst="rect">
            <a:avLst/>
          </a:prstGeom>
        </p:spPr>
      </p:pic>
      <p:sp>
        <p:nvSpPr>
          <p:cNvPr id="5" name="TextBox 4"/>
          <p:cNvSpPr txBox="1"/>
          <p:nvPr/>
        </p:nvSpPr>
        <p:spPr>
          <a:xfrm>
            <a:off x="2555776" y="6165304"/>
            <a:ext cx="2232248" cy="461665"/>
          </a:xfrm>
          <a:prstGeom prst="rect">
            <a:avLst/>
          </a:prstGeom>
          <a:noFill/>
        </p:spPr>
        <p:txBody>
          <a:bodyPr wrap="square" rtlCol="0">
            <a:spAutoFit/>
          </a:bodyPr>
          <a:lstStyle/>
          <a:p>
            <a:r>
              <a:rPr lang="en-GB" sz="2400" b="1" i="1" dirty="0" err="1" smtClean="0">
                <a:solidFill>
                  <a:srgbClr val="0070C0"/>
                </a:solidFill>
                <a:latin typeface="Candara" pitchFamily="34" charset="0"/>
              </a:rPr>
              <a:t>Shhhhhhh</a:t>
            </a:r>
            <a:r>
              <a:rPr lang="en-GB" sz="2400" b="1" i="1" dirty="0" smtClean="0">
                <a:solidFill>
                  <a:srgbClr val="0070C0"/>
                </a:solidFill>
                <a:latin typeface="Candara" pitchFamily="34" charset="0"/>
              </a:rPr>
              <a:t>….!</a:t>
            </a:r>
            <a:endParaRPr lang="en-US" sz="2400" b="1" i="1" dirty="0">
              <a:solidFill>
                <a:srgbClr val="0070C0"/>
              </a:solidFill>
              <a:latin typeface="Candar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332656"/>
            <a:ext cx="4104456" cy="523220"/>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en-GB" sz="2800" b="1" dirty="0" smtClean="0"/>
              <a:t>Deadlock</a:t>
            </a:r>
            <a:endParaRPr lang="en-US" sz="2800" b="1" dirty="0"/>
          </a:p>
        </p:txBody>
      </p:sp>
      <p:sp>
        <p:nvSpPr>
          <p:cNvPr id="3" name="TextBox 2"/>
          <p:cNvSpPr txBox="1"/>
          <p:nvPr/>
        </p:nvSpPr>
        <p:spPr>
          <a:xfrm>
            <a:off x="683568" y="3068960"/>
            <a:ext cx="7632848" cy="1569660"/>
          </a:xfrm>
          <a:prstGeom prst="rect">
            <a:avLst/>
          </a:prstGeom>
          <a:noFill/>
        </p:spPr>
        <p:txBody>
          <a:bodyPr wrap="square" rtlCol="0">
            <a:spAutoFit/>
          </a:bodyPr>
          <a:lstStyle/>
          <a:p>
            <a:r>
              <a:rPr lang="en-GB" sz="2400" b="1" dirty="0" smtClean="0"/>
              <a:t>In</a:t>
            </a:r>
            <a:r>
              <a:rPr lang="en-GB" sz="2400" dirty="0" smtClean="0"/>
              <a:t> </a:t>
            </a:r>
            <a:r>
              <a:rPr lang="en-GB" sz="2400" b="1" dirty="0" smtClean="0"/>
              <a:t>Great Britain…</a:t>
            </a:r>
          </a:p>
          <a:p>
            <a:r>
              <a:rPr lang="en-GB" sz="2400" dirty="0" smtClean="0"/>
              <a:t>You can legally use the slide, but you might have to argue with HSE and UKAS.   If the slide is approved by HSE, potential customers can’t be told.</a:t>
            </a:r>
            <a:endParaRPr lang="en-US" sz="2400" dirty="0"/>
          </a:p>
        </p:txBody>
      </p:sp>
      <p:sp>
        <p:nvSpPr>
          <p:cNvPr id="4" name="TextBox 3"/>
          <p:cNvSpPr txBox="1"/>
          <p:nvPr/>
        </p:nvSpPr>
        <p:spPr>
          <a:xfrm>
            <a:off x="683568" y="1268760"/>
            <a:ext cx="7560840" cy="1569660"/>
          </a:xfrm>
          <a:prstGeom prst="rect">
            <a:avLst/>
          </a:prstGeom>
          <a:noFill/>
        </p:spPr>
        <p:txBody>
          <a:bodyPr wrap="square" rtlCol="0">
            <a:spAutoFit/>
          </a:bodyPr>
          <a:lstStyle/>
          <a:p>
            <a:r>
              <a:rPr lang="en-GB" sz="2400" b="1" dirty="0" smtClean="0"/>
              <a:t>In Australia and New Zealand…</a:t>
            </a:r>
          </a:p>
          <a:p>
            <a:r>
              <a:rPr lang="en-GB" sz="2400" dirty="0" smtClean="0"/>
              <a:t>the </a:t>
            </a:r>
            <a:r>
              <a:rPr lang="en-GB" sz="2400" dirty="0" err="1" smtClean="0"/>
              <a:t>Pickford</a:t>
            </a:r>
            <a:r>
              <a:rPr lang="en-GB" sz="2400" dirty="0" smtClean="0"/>
              <a:t> slide is accepted as equivalent to the HSE slide  on the basis of the comparison of each slide by a laboratory accredited to </a:t>
            </a:r>
            <a:r>
              <a:rPr lang="en-US" sz="2400" dirty="0" smtClean="0">
                <a:solidFill>
                  <a:srgbClr val="C00000"/>
                </a:solidFill>
              </a:rPr>
              <a:t>ISO/IEC 17025 </a:t>
            </a:r>
            <a:endParaRPr lang="en-US" sz="2400" dirty="0"/>
          </a:p>
        </p:txBody>
      </p:sp>
      <p:sp>
        <p:nvSpPr>
          <p:cNvPr id="6" name="TextBox 5"/>
          <p:cNvSpPr txBox="1"/>
          <p:nvPr/>
        </p:nvSpPr>
        <p:spPr>
          <a:xfrm>
            <a:off x="683568" y="4941168"/>
            <a:ext cx="7560840" cy="830997"/>
          </a:xfrm>
          <a:prstGeom prst="rect">
            <a:avLst/>
          </a:prstGeom>
          <a:noFill/>
        </p:spPr>
        <p:txBody>
          <a:bodyPr wrap="square" rtlCol="0">
            <a:spAutoFit/>
          </a:bodyPr>
          <a:lstStyle/>
          <a:p>
            <a:r>
              <a:rPr lang="en-GB" sz="2400" i="1" dirty="0" smtClean="0"/>
              <a:t>The NPL-manufactured master slide is 45 years old.  Will it last forever?</a:t>
            </a:r>
            <a:endParaRPr lang="en-US" sz="2400"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636912"/>
            <a:ext cx="7416824" cy="523220"/>
          </a:xfrm>
          <a:prstGeom prst="rect">
            <a:avLst/>
          </a:prstGeom>
          <a:noFill/>
        </p:spPr>
        <p:txBody>
          <a:bodyPr wrap="square" rtlCol="0">
            <a:spAutoFit/>
          </a:bodyPr>
          <a:lstStyle/>
          <a:p>
            <a:r>
              <a:rPr lang="en-GB" sz="1400" i="1" dirty="0" smtClean="0"/>
              <a:t>Determination of airborne fibre number concentrations.  </a:t>
            </a:r>
            <a:r>
              <a:rPr lang="en-GB" sz="1400" dirty="0" smtClean="0"/>
              <a:t>World Health Organization, Geneva, 1997. </a:t>
            </a:r>
            <a:r>
              <a:rPr lang="en-GB" sz="1400" dirty="0" smtClean="0">
                <a:hlinkClick r:id="rId2"/>
              </a:rPr>
              <a:t>https://www.who.int/publications/i/item/9241544961</a:t>
            </a:r>
            <a:r>
              <a:rPr lang="en-GB" sz="1400" dirty="0" smtClean="0"/>
              <a:t>   </a:t>
            </a:r>
            <a:r>
              <a:rPr lang="en-GB" sz="1400" dirty="0" smtClean="0">
                <a:solidFill>
                  <a:srgbClr val="FF0000"/>
                </a:solidFill>
              </a:rPr>
              <a:t>(Free to download)</a:t>
            </a:r>
            <a:endParaRPr lang="en-US" sz="1400" dirty="0">
              <a:solidFill>
                <a:srgbClr val="FF0000"/>
              </a:solidFill>
            </a:endParaRPr>
          </a:p>
        </p:txBody>
      </p:sp>
      <p:sp>
        <p:nvSpPr>
          <p:cNvPr id="3" name="TextBox 2"/>
          <p:cNvSpPr txBox="1"/>
          <p:nvPr/>
        </p:nvSpPr>
        <p:spPr>
          <a:xfrm>
            <a:off x="899592" y="1124744"/>
            <a:ext cx="7344816" cy="738664"/>
          </a:xfrm>
          <a:prstGeom prst="rect">
            <a:avLst/>
          </a:prstGeom>
          <a:noFill/>
        </p:spPr>
        <p:txBody>
          <a:bodyPr wrap="square" rtlCol="0">
            <a:spAutoFit/>
          </a:bodyPr>
          <a:lstStyle/>
          <a:p>
            <a:r>
              <a:rPr lang="en-GB" sz="1400" dirty="0" smtClean="0"/>
              <a:t>Le </a:t>
            </a:r>
            <a:r>
              <a:rPr lang="en-GB" sz="1400" dirty="0" err="1" smtClean="0"/>
              <a:t>Guen</a:t>
            </a:r>
            <a:r>
              <a:rPr lang="en-GB" sz="1400" dirty="0" smtClean="0"/>
              <a:t> JMM, Ogden TL, </a:t>
            </a:r>
            <a:r>
              <a:rPr lang="en-GB" sz="1400" dirty="0" err="1" smtClean="0"/>
              <a:t>Shenton</a:t>
            </a:r>
            <a:r>
              <a:rPr lang="en-GB" sz="1400" dirty="0" smtClean="0"/>
              <a:t>-Taylor T and </a:t>
            </a:r>
            <a:r>
              <a:rPr lang="en-GB" sz="1400" dirty="0" err="1" smtClean="0"/>
              <a:t>Verrill</a:t>
            </a:r>
            <a:r>
              <a:rPr lang="en-GB" sz="1400" dirty="0" smtClean="0"/>
              <a:t> JF.  (1984) The HSE/NPL phase contrast test slide.  </a:t>
            </a:r>
            <a:r>
              <a:rPr lang="en-GB" sz="1400" i="1" dirty="0" smtClean="0"/>
              <a:t>Ann. </a:t>
            </a:r>
            <a:r>
              <a:rPr lang="en-GB" sz="1400" i="1" dirty="0" err="1" smtClean="0"/>
              <a:t>Occup</a:t>
            </a:r>
            <a:r>
              <a:rPr lang="en-GB" sz="1400" i="1" dirty="0" smtClean="0"/>
              <a:t>. </a:t>
            </a:r>
            <a:r>
              <a:rPr lang="en-GB" sz="1400" i="1" dirty="0" err="1" smtClean="0"/>
              <a:t>Hyg</a:t>
            </a:r>
            <a:r>
              <a:rPr lang="en-GB" sz="1400" i="1" dirty="0" smtClean="0"/>
              <a:t>. </a:t>
            </a:r>
            <a:r>
              <a:rPr lang="en-GB" sz="1400" dirty="0" smtClean="0"/>
              <a:t>28 (2): 237-247</a:t>
            </a:r>
            <a:r>
              <a:rPr lang="en-GB" sz="1400" dirty="0" smtClean="0">
                <a:solidFill>
                  <a:srgbClr val="FF0000"/>
                </a:solidFill>
              </a:rPr>
              <a:t>.  (Free for BOHS members who’ve registered for the Annals)</a:t>
            </a:r>
            <a:endParaRPr lang="en-US" sz="1400" dirty="0">
              <a:solidFill>
                <a:srgbClr val="FF0000"/>
              </a:solidFill>
            </a:endParaRPr>
          </a:p>
        </p:txBody>
      </p:sp>
      <p:sp>
        <p:nvSpPr>
          <p:cNvPr id="4" name="TextBox 3"/>
          <p:cNvSpPr txBox="1"/>
          <p:nvPr/>
        </p:nvSpPr>
        <p:spPr>
          <a:xfrm>
            <a:off x="899592" y="1844824"/>
            <a:ext cx="7056784" cy="738664"/>
          </a:xfrm>
          <a:prstGeom prst="rect">
            <a:avLst/>
          </a:prstGeom>
          <a:noFill/>
        </p:spPr>
        <p:txBody>
          <a:bodyPr wrap="square" rtlCol="0">
            <a:spAutoFit/>
          </a:bodyPr>
          <a:lstStyle/>
          <a:p>
            <a:r>
              <a:rPr lang="en-GB" sz="1400" dirty="0" err="1" smtClean="0"/>
              <a:t>Pickford</a:t>
            </a:r>
            <a:r>
              <a:rPr lang="en-GB" sz="1400" dirty="0" smtClean="0"/>
              <a:t> G and </a:t>
            </a:r>
            <a:r>
              <a:rPr lang="en-GB" sz="1400" dirty="0" err="1" smtClean="0"/>
              <a:t>Szymanska</a:t>
            </a:r>
            <a:r>
              <a:rPr lang="en-GB" sz="1400" dirty="0" smtClean="0"/>
              <a:t> J.  (2025) An alternative to the HSE/NPL Mark II phase contrast test slide for airborne asbestos </a:t>
            </a:r>
            <a:r>
              <a:rPr lang="en-GB" sz="1400" dirty="0" err="1" smtClean="0"/>
              <a:t>fiber</a:t>
            </a:r>
            <a:r>
              <a:rPr lang="en-GB" sz="1400" dirty="0" smtClean="0"/>
              <a:t> analysis laboratories  </a:t>
            </a:r>
            <a:r>
              <a:rPr lang="en-GB" sz="1400" i="1" dirty="0" smtClean="0"/>
              <a:t>J. </a:t>
            </a:r>
            <a:r>
              <a:rPr lang="en-GB" sz="1400" i="1" dirty="0" err="1" smtClean="0"/>
              <a:t>Occup</a:t>
            </a:r>
            <a:r>
              <a:rPr lang="en-GB" sz="1400" i="1" dirty="0" smtClean="0"/>
              <a:t>. </a:t>
            </a:r>
            <a:r>
              <a:rPr lang="en-GB" sz="1400" i="1" dirty="0" err="1" smtClean="0"/>
              <a:t>Envir</a:t>
            </a:r>
            <a:r>
              <a:rPr lang="en-GB" sz="1400" i="1" dirty="0" smtClean="0"/>
              <a:t>. </a:t>
            </a:r>
            <a:r>
              <a:rPr lang="en-GB" sz="1400" i="1" dirty="0" err="1" smtClean="0"/>
              <a:t>Hyg</a:t>
            </a:r>
            <a:r>
              <a:rPr lang="en-GB" sz="1400" i="1" dirty="0" smtClean="0"/>
              <a:t>. </a:t>
            </a:r>
            <a:r>
              <a:rPr lang="en-GB" sz="1400" dirty="0" smtClean="0"/>
              <a:t>22 (5): 425-436</a:t>
            </a:r>
            <a:r>
              <a:rPr lang="en-GB" sz="1400" dirty="0" smtClean="0">
                <a:solidFill>
                  <a:srgbClr val="FF0000"/>
                </a:solidFill>
              </a:rPr>
              <a:t>.  (See Trevor Ogden if you can’t get this)</a:t>
            </a:r>
            <a:endParaRPr lang="en-US" sz="1400" dirty="0">
              <a:solidFill>
                <a:srgbClr val="FF0000"/>
              </a:solidFill>
            </a:endParaRPr>
          </a:p>
        </p:txBody>
      </p:sp>
      <p:sp>
        <p:nvSpPr>
          <p:cNvPr id="5" name="TextBox 4"/>
          <p:cNvSpPr txBox="1"/>
          <p:nvPr/>
        </p:nvSpPr>
        <p:spPr>
          <a:xfrm>
            <a:off x="899592" y="3284984"/>
            <a:ext cx="7200800" cy="523220"/>
          </a:xfrm>
          <a:prstGeom prst="rect">
            <a:avLst/>
          </a:prstGeom>
          <a:noFill/>
        </p:spPr>
        <p:txBody>
          <a:bodyPr wrap="square" rtlCol="0">
            <a:spAutoFit/>
          </a:bodyPr>
          <a:lstStyle/>
          <a:p>
            <a:r>
              <a:rPr lang="en-GB" sz="1400" dirty="0" smtClean="0"/>
              <a:t>The Control of Asbestos Regulations 2012, UK Statutory Instruments 2012 No.632. </a:t>
            </a:r>
            <a:r>
              <a:rPr lang="en-GB" sz="1400" dirty="0" smtClean="0">
                <a:hlinkClick r:id="rId3"/>
              </a:rPr>
              <a:t>https://www.legislation.gov.uk/uksi/2012/632/part/1</a:t>
            </a:r>
            <a:r>
              <a:rPr lang="en-GB" sz="1400" dirty="0" smtClean="0"/>
              <a:t> </a:t>
            </a:r>
            <a:endParaRPr lang="en-US" sz="1400" dirty="0"/>
          </a:p>
        </p:txBody>
      </p:sp>
      <p:sp>
        <p:nvSpPr>
          <p:cNvPr id="6" name="TextBox 5"/>
          <p:cNvSpPr txBox="1"/>
          <p:nvPr/>
        </p:nvSpPr>
        <p:spPr>
          <a:xfrm>
            <a:off x="1331640" y="332656"/>
            <a:ext cx="5832648" cy="461665"/>
          </a:xfrm>
          <a:prstGeom prst="rect">
            <a:avLst/>
          </a:prstGeom>
          <a:noFill/>
        </p:spPr>
        <p:txBody>
          <a:bodyPr wrap="square" rtlCol="0">
            <a:spAutoFit/>
          </a:bodyPr>
          <a:lstStyle/>
          <a:p>
            <a:pPr algn="ctr"/>
            <a:r>
              <a:rPr lang="en-GB" sz="2400" dirty="0" smtClean="0"/>
              <a:t>Sources and Further Information</a:t>
            </a:r>
            <a:endParaRPr lang="en-US" sz="2400" dirty="0"/>
          </a:p>
        </p:txBody>
      </p:sp>
      <p:sp>
        <p:nvSpPr>
          <p:cNvPr id="7" name="TextBox 6"/>
          <p:cNvSpPr txBox="1"/>
          <p:nvPr/>
        </p:nvSpPr>
        <p:spPr>
          <a:xfrm>
            <a:off x="899592" y="3861048"/>
            <a:ext cx="7416824" cy="523220"/>
          </a:xfrm>
          <a:prstGeom prst="rect">
            <a:avLst/>
          </a:prstGeom>
          <a:noFill/>
        </p:spPr>
        <p:txBody>
          <a:bodyPr wrap="square" rtlCol="0">
            <a:spAutoFit/>
          </a:bodyPr>
          <a:lstStyle/>
          <a:p>
            <a:r>
              <a:rPr lang="en-GB" sz="1400" dirty="0" smtClean="0"/>
              <a:t>Health and Safety Executive.  </a:t>
            </a:r>
            <a:r>
              <a:rPr lang="en-GB" sz="1400" i="1" dirty="0" smtClean="0"/>
              <a:t>Asbestos: The Analysts’ Guide  </a:t>
            </a:r>
            <a:r>
              <a:rPr lang="en-GB" sz="1400" dirty="0" smtClean="0"/>
              <a:t>.HSG248 (Second edition)  Published 2021. </a:t>
            </a:r>
            <a:r>
              <a:rPr lang="en-GB" sz="1400" dirty="0" smtClean="0">
                <a:hlinkClick r:id="rId4"/>
              </a:rPr>
              <a:t>https://www.hse.gov.uk/pubns/priced/hsg248.pdf</a:t>
            </a:r>
            <a:r>
              <a:rPr lang="en-GB" sz="1400" dirty="0" smtClean="0"/>
              <a:t>   </a:t>
            </a:r>
            <a:endParaRPr lang="en-US" sz="1400" dirty="0"/>
          </a:p>
        </p:txBody>
      </p:sp>
      <p:sp>
        <p:nvSpPr>
          <p:cNvPr id="9" name="TextBox 8"/>
          <p:cNvSpPr txBox="1"/>
          <p:nvPr/>
        </p:nvSpPr>
        <p:spPr>
          <a:xfrm>
            <a:off x="899592" y="5445224"/>
            <a:ext cx="7272808" cy="1231106"/>
          </a:xfrm>
          <a:prstGeom prst="rect">
            <a:avLst/>
          </a:prstGeom>
          <a:noFill/>
        </p:spPr>
        <p:txBody>
          <a:bodyPr wrap="square" rtlCol="0">
            <a:spAutoFit/>
          </a:bodyPr>
          <a:lstStyle/>
          <a:p>
            <a:r>
              <a:rPr lang="en-GB" dirty="0" smtClean="0"/>
              <a:t>Copyright</a:t>
            </a:r>
            <a:br>
              <a:rPr lang="en-GB" dirty="0" smtClean="0"/>
            </a:br>
            <a:r>
              <a:rPr lang="en-US" sz="1400" dirty="0" smtClean="0"/>
              <a:t>The illustrations of the Pickford Slide are © Geoff Pickford, and are reproduced by permission.</a:t>
            </a:r>
          </a:p>
          <a:p>
            <a:r>
              <a:rPr lang="en-GB" sz="1400" dirty="0" smtClean="0"/>
              <a:t>Illustrations labelled “Crown Copyright” are from HSG248 (see above), and are </a:t>
            </a:r>
            <a:r>
              <a:rPr lang="en-US" sz="1400" dirty="0" smtClean="0"/>
              <a:t>public </a:t>
            </a:r>
            <a:r>
              <a:rPr lang="en-US" sz="1400" dirty="0" smtClean="0"/>
              <a:t>sector information licensed under the Open Government </a:t>
            </a:r>
            <a:r>
              <a:rPr lang="en-US" sz="1400" dirty="0" err="1" smtClean="0"/>
              <a:t>Licence</a:t>
            </a:r>
            <a:r>
              <a:rPr lang="en-US" sz="1400" dirty="0" smtClean="0"/>
              <a:t> v3.0</a:t>
            </a:r>
            <a:r>
              <a:rPr lang="en-US" sz="1400" dirty="0" smtClean="0"/>
              <a:t>.  </a:t>
            </a:r>
            <a:r>
              <a:rPr lang="en-US" sz="1400" dirty="0" smtClean="0"/>
              <a:t>See https://www.nationalarchives.gov.uk/doc/open-government-licence/version/3/ </a:t>
            </a:r>
            <a:r>
              <a:rPr lang="en-US" sz="1400" dirty="0" smtClean="0"/>
              <a:t> </a:t>
            </a:r>
          </a:p>
        </p:txBody>
      </p:sp>
      <p:sp>
        <p:nvSpPr>
          <p:cNvPr id="10" name="TextBox 9"/>
          <p:cNvSpPr txBox="1"/>
          <p:nvPr/>
        </p:nvSpPr>
        <p:spPr>
          <a:xfrm>
            <a:off x="899592" y="4437112"/>
            <a:ext cx="7272808" cy="800219"/>
          </a:xfrm>
          <a:prstGeom prst="rect">
            <a:avLst/>
          </a:prstGeom>
          <a:noFill/>
        </p:spPr>
        <p:txBody>
          <a:bodyPr wrap="square" rtlCol="0">
            <a:spAutoFit/>
          </a:bodyPr>
          <a:lstStyle/>
          <a:p>
            <a:r>
              <a:rPr lang="en-GB" dirty="0" smtClean="0"/>
              <a:t>For further information</a:t>
            </a:r>
            <a:br>
              <a:rPr lang="en-GB" dirty="0" smtClean="0"/>
            </a:br>
            <a:r>
              <a:rPr lang="en-GB" sz="1400" dirty="0" smtClean="0"/>
              <a:t>About this talk:  Trevor Ogden </a:t>
            </a:r>
            <a:r>
              <a:rPr lang="en-GB" sz="1400" dirty="0" err="1" smtClean="0">
                <a:hlinkClick r:id="rId5"/>
              </a:rPr>
              <a:t>ogden@ogs.org.uk</a:t>
            </a:r>
            <a:endParaRPr lang="en-GB" sz="1400" dirty="0" smtClean="0"/>
          </a:p>
          <a:p>
            <a:r>
              <a:rPr lang="en-GB" sz="1400" dirty="0" smtClean="0"/>
              <a:t>About the </a:t>
            </a:r>
            <a:r>
              <a:rPr lang="en-GB" sz="1400" dirty="0" err="1" smtClean="0"/>
              <a:t>Pickford</a:t>
            </a:r>
            <a:r>
              <a:rPr lang="en-GB" sz="1400" dirty="0" smtClean="0"/>
              <a:t> slide: Geoff </a:t>
            </a:r>
            <a:r>
              <a:rPr lang="en-GB" sz="1400" dirty="0" err="1" smtClean="0"/>
              <a:t>Pickford</a:t>
            </a:r>
            <a:r>
              <a:rPr lang="en-GB" sz="1400" dirty="0" smtClean="0"/>
              <a:t>  </a:t>
            </a:r>
            <a:r>
              <a:rPr lang="en-GB" sz="1400" dirty="0" err="1" smtClean="0">
                <a:hlinkClick r:id="rId6"/>
              </a:rPr>
              <a:t>info@phaseslides.com.au</a:t>
            </a:r>
            <a:r>
              <a:rPr lang="en-GB" sz="1400" dirty="0" smtClean="0"/>
              <a:t>  </a:t>
            </a:r>
            <a:r>
              <a:rPr lang="en-GB" sz="1400" dirty="0" err="1" smtClean="0">
                <a:hlinkClick r:id="rId7"/>
              </a:rPr>
              <a:t>www.phaseslides.com.au</a:t>
            </a:r>
            <a:r>
              <a:rPr lang="en-GB" sz="1400" dirty="0" smtClean="0"/>
              <a:t> </a:t>
            </a:r>
            <a:endParaRPr lang="en-U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llina 1.jpg"/>
          <p:cNvPicPr>
            <a:picLocks noChangeAspect="1"/>
          </p:cNvPicPr>
          <p:nvPr/>
        </p:nvPicPr>
        <p:blipFill>
          <a:blip r:embed="rId2" cstate="print"/>
          <a:stretch>
            <a:fillRect/>
          </a:stretch>
        </p:blipFill>
        <p:spPr>
          <a:xfrm>
            <a:off x="0" y="836712"/>
            <a:ext cx="9144000" cy="50182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ICE Scheme.jpg"/>
          <p:cNvPicPr>
            <a:picLocks noChangeAspect="1"/>
          </p:cNvPicPr>
          <p:nvPr/>
        </p:nvPicPr>
        <p:blipFill>
          <a:blip r:embed="rId2" cstate="print"/>
          <a:stretch>
            <a:fillRect/>
          </a:stretch>
        </p:blipFill>
        <p:spPr>
          <a:xfrm>
            <a:off x="6948264" y="4018780"/>
            <a:ext cx="1968252" cy="2686820"/>
          </a:xfrm>
          <a:prstGeom prst="rect">
            <a:avLst/>
          </a:prstGeom>
        </p:spPr>
      </p:pic>
      <p:pic>
        <p:nvPicPr>
          <p:cNvPr id="2" name="Picture 1" descr="Sampling head (from HSG248).jpg"/>
          <p:cNvPicPr>
            <a:picLocks noChangeAspect="1"/>
          </p:cNvPicPr>
          <p:nvPr/>
        </p:nvPicPr>
        <p:blipFill>
          <a:blip r:embed="rId3" cstate="print"/>
          <a:stretch>
            <a:fillRect/>
          </a:stretch>
        </p:blipFill>
        <p:spPr>
          <a:xfrm>
            <a:off x="323529" y="3576306"/>
            <a:ext cx="1440160" cy="2661006"/>
          </a:xfrm>
          <a:prstGeom prst="rect">
            <a:avLst/>
          </a:prstGeom>
        </p:spPr>
      </p:pic>
      <p:pic>
        <p:nvPicPr>
          <p:cNvPr id="4" name="Picture 3" descr="Clearing with hot block (HSG248).jpg"/>
          <p:cNvPicPr>
            <a:picLocks noChangeAspect="1"/>
          </p:cNvPicPr>
          <p:nvPr/>
        </p:nvPicPr>
        <p:blipFill>
          <a:blip r:embed="rId4" cstate="print"/>
          <a:stretch>
            <a:fillRect/>
          </a:stretch>
        </p:blipFill>
        <p:spPr>
          <a:xfrm>
            <a:off x="323528" y="476672"/>
            <a:ext cx="2088232" cy="2543719"/>
          </a:xfrm>
          <a:prstGeom prst="rect">
            <a:avLst/>
          </a:prstGeom>
        </p:spPr>
      </p:pic>
      <p:pic>
        <p:nvPicPr>
          <p:cNvPr id="5" name="Picture 4" descr="Test Slide on microscope (HSG248).jpg"/>
          <p:cNvPicPr>
            <a:picLocks noChangeAspect="1"/>
          </p:cNvPicPr>
          <p:nvPr/>
        </p:nvPicPr>
        <p:blipFill>
          <a:blip r:embed="rId5" cstate="print"/>
          <a:stretch>
            <a:fillRect/>
          </a:stretch>
        </p:blipFill>
        <p:spPr>
          <a:xfrm>
            <a:off x="2987824" y="332656"/>
            <a:ext cx="1651248" cy="2947736"/>
          </a:xfrm>
          <a:prstGeom prst="rect">
            <a:avLst/>
          </a:prstGeom>
        </p:spPr>
      </p:pic>
      <p:pic>
        <p:nvPicPr>
          <p:cNvPr id="6" name="Picture 5" descr="Counting with a phase contrast microscope (HSG).jpg"/>
          <p:cNvPicPr>
            <a:picLocks noChangeAspect="1"/>
          </p:cNvPicPr>
          <p:nvPr/>
        </p:nvPicPr>
        <p:blipFill>
          <a:blip r:embed="rId6" cstate="print"/>
          <a:stretch>
            <a:fillRect/>
          </a:stretch>
        </p:blipFill>
        <p:spPr>
          <a:xfrm>
            <a:off x="5508104" y="260648"/>
            <a:ext cx="3325051" cy="3888432"/>
          </a:xfrm>
          <a:prstGeom prst="rect">
            <a:avLst/>
          </a:prstGeom>
        </p:spPr>
      </p:pic>
      <p:pic>
        <p:nvPicPr>
          <p:cNvPr id="7" name="Picture 6" descr="Counting with W-B graticule.jpg"/>
          <p:cNvPicPr>
            <a:picLocks noChangeAspect="1"/>
          </p:cNvPicPr>
          <p:nvPr/>
        </p:nvPicPr>
        <p:blipFill>
          <a:blip r:embed="rId7" cstate="print"/>
          <a:stretch>
            <a:fillRect/>
          </a:stretch>
        </p:blipFill>
        <p:spPr>
          <a:xfrm>
            <a:off x="5292080" y="3140968"/>
            <a:ext cx="2142582" cy="1728192"/>
          </a:xfrm>
          <a:prstGeom prst="rect">
            <a:avLst/>
          </a:prstGeom>
          <a:ln w="38100">
            <a:solidFill>
              <a:schemeClr val="bg1"/>
            </a:solidFill>
          </a:ln>
        </p:spPr>
      </p:pic>
      <p:pic>
        <p:nvPicPr>
          <p:cNvPr id="9" name="Picture 8" descr="HSE slide Mk 2.JPG"/>
          <p:cNvPicPr>
            <a:picLocks noChangeAspect="1"/>
          </p:cNvPicPr>
          <p:nvPr/>
        </p:nvPicPr>
        <p:blipFill>
          <a:blip r:embed="rId8" cstate="print"/>
          <a:stretch>
            <a:fillRect/>
          </a:stretch>
        </p:blipFill>
        <p:spPr>
          <a:xfrm>
            <a:off x="2051720" y="3573016"/>
            <a:ext cx="2952328" cy="1016394"/>
          </a:xfrm>
          <a:prstGeom prst="rect">
            <a:avLst/>
          </a:prstGeom>
          <a:ln w="38100">
            <a:solidFill>
              <a:schemeClr val="bg1"/>
            </a:solidFill>
          </a:ln>
        </p:spPr>
      </p:pic>
      <p:cxnSp>
        <p:nvCxnSpPr>
          <p:cNvPr id="11" name="Straight Arrow Connector 10"/>
          <p:cNvCxnSpPr>
            <a:endCxn id="4" idx="2"/>
          </p:cNvCxnSpPr>
          <p:nvPr/>
        </p:nvCxnSpPr>
        <p:spPr>
          <a:xfrm flipV="1">
            <a:off x="1331640" y="3020391"/>
            <a:ext cx="36004" cy="84065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572000" y="1700808"/>
            <a:ext cx="1008112"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3"/>
          </p:cNvCxnSpPr>
          <p:nvPr/>
        </p:nvCxnSpPr>
        <p:spPr>
          <a:xfrm flipV="1">
            <a:off x="2411760" y="1725092"/>
            <a:ext cx="576064" cy="2344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172400" y="3429000"/>
            <a:ext cx="432048" cy="1008112"/>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092280" y="2348880"/>
            <a:ext cx="288032" cy="7920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563888" y="1700808"/>
            <a:ext cx="288032" cy="187220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051720" y="5013176"/>
            <a:ext cx="4608512" cy="1600438"/>
          </a:xfrm>
          <a:prstGeom prst="rect">
            <a:avLst/>
          </a:prstGeom>
          <a:noFill/>
        </p:spPr>
        <p:txBody>
          <a:bodyPr wrap="square" rtlCol="0">
            <a:spAutoFit/>
          </a:bodyPr>
          <a:lstStyle/>
          <a:p>
            <a:pPr algn="ctr"/>
            <a:r>
              <a:rPr lang="en-GB" sz="2800" b="1" i="1" dirty="0" smtClean="0">
                <a:latin typeface="Candara" pitchFamily="34" charset="0"/>
              </a:rPr>
              <a:t>Measuring airborne asbestos concentration with HSG248</a:t>
            </a:r>
          </a:p>
          <a:p>
            <a:pPr algn="ctr"/>
            <a:r>
              <a:rPr lang="en-GB" sz="2400" b="1" i="1" dirty="0" smtClean="0">
                <a:latin typeface="Candara" pitchFamily="34" charset="0"/>
              </a:rPr>
              <a:t>“Asbestos – the Analysts’ Guide”</a:t>
            </a:r>
          </a:p>
          <a:p>
            <a:pPr algn="ctr"/>
            <a:r>
              <a:rPr lang="en-GB" b="1" i="1" dirty="0" smtClean="0">
                <a:latin typeface="Candara" pitchFamily="34" charset="0"/>
              </a:rPr>
              <a:t>© Crown Copyright</a:t>
            </a:r>
            <a:endParaRPr lang="en-US" b="1" i="1" dirty="0">
              <a:latin typeface="Candar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20251111_101513 (brightened 15).jpg"/>
          <p:cNvPicPr>
            <a:picLocks noChangeAspect="1"/>
          </p:cNvPicPr>
          <p:nvPr/>
        </p:nvPicPr>
        <p:blipFill>
          <a:blip r:embed="rId2" cstate="print"/>
          <a:stretch>
            <a:fillRect/>
          </a:stretch>
        </p:blipFill>
        <p:spPr>
          <a:xfrm>
            <a:off x="4427984" y="1052737"/>
            <a:ext cx="4658239" cy="4320480"/>
          </a:xfrm>
          <a:prstGeom prst="rect">
            <a:avLst/>
          </a:prstGeom>
        </p:spPr>
      </p:pic>
      <p:pic>
        <p:nvPicPr>
          <p:cNvPr id="2" name="Picture 1" descr="20251111_101316.jpg"/>
          <p:cNvPicPr>
            <a:picLocks noChangeAspect="1"/>
          </p:cNvPicPr>
          <p:nvPr/>
        </p:nvPicPr>
        <p:blipFill>
          <a:blip r:embed="rId3" cstate="print"/>
          <a:stretch>
            <a:fillRect/>
          </a:stretch>
        </p:blipFill>
        <p:spPr>
          <a:xfrm>
            <a:off x="74360" y="1052736"/>
            <a:ext cx="4353624" cy="4320480"/>
          </a:xfrm>
          <a:prstGeom prst="rect">
            <a:avLst/>
          </a:prstGeom>
        </p:spPr>
      </p:pic>
      <p:sp>
        <p:nvSpPr>
          <p:cNvPr id="5" name="TextBox 4"/>
          <p:cNvSpPr txBox="1"/>
          <p:nvPr/>
        </p:nvSpPr>
        <p:spPr>
          <a:xfrm>
            <a:off x="1115616" y="4347101"/>
            <a:ext cx="3096344" cy="954107"/>
          </a:xfrm>
          <a:prstGeom prst="rect">
            <a:avLst/>
          </a:prstGeom>
          <a:noFill/>
        </p:spPr>
        <p:txBody>
          <a:bodyPr wrap="square" rtlCol="0">
            <a:spAutoFit/>
          </a:bodyPr>
          <a:lstStyle/>
          <a:p>
            <a:pPr algn="ctr"/>
            <a:r>
              <a:rPr lang="en-GB" sz="2000" b="1" dirty="0" smtClean="0"/>
              <a:t>Glass tube in air</a:t>
            </a:r>
          </a:p>
          <a:p>
            <a:pPr algn="ctr"/>
            <a:r>
              <a:rPr lang="en-GB" b="1" dirty="0" smtClean="0"/>
              <a:t>Refractive index of glass = 1.5</a:t>
            </a:r>
          </a:p>
          <a:p>
            <a:pPr algn="ctr"/>
            <a:r>
              <a:rPr lang="en-GB" b="1" dirty="0" smtClean="0"/>
              <a:t>Refractive index of air = 1.0</a:t>
            </a:r>
            <a:endParaRPr lang="en-US" b="1" dirty="0"/>
          </a:p>
        </p:txBody>
      </p:sp>
      <p:sp>
        <p:nvSpPr>
          <p:cNvPr id="6" name="TextBox 5"/>
          <p:cNvSpPr txBox="1"/>
          <p:nvPr/>
        </p:nvSpPr>
        <p:spPr>
          <a:xfrm>
            <a:off x="5508104" y="4347101"/>
            <a:ext cx="3312368" cy="954107"/>
          </a:xfrm>
          <a:prstGeom prst="rect">
            <a:avLst/>
          </a:prstGeom>
          <a:noFill/>
        </p:spPr>
        <p:txBody>
          <a:bodyPr wrap="square" rtlCol="0">
            <a:spAutoFit/>
          </a:bodyPr>
          <a:lstStyle/>
          <a:p>
            <a:pPr algn="ctr"/>
            <a:r>
              <a:rPr lang="en-GB" sz="2000" b="1" dirty="0" smtClean="0"/>
              <a:t>Glass tube in water</a:t>
            </a:r>
          </a:p>
          <a:p>
            <a:pPr algn="ctr"/>
            <a:r>
              <a:rPr lang="en-GB" b="1" dirty="0" smtClean="0"/>
              <a:t>Refractive index of glass = 1.5</a:t>
            </a:r>
          </a:p>
          <a:p>
            <a:pPr algn="ctr"/>
            <a:r>
              <a:rPr lang="en-GB" b="1" dirty="0" smtClean="0"/>
              <a:t>Refractive index of water = 1.33</a:t>
            </a:r>
            <a:endParaRPr lang="en-US" b="1" dirty="0"/>
          </a:p>
        </p:txBody>
      </p:sp>
      <p:sp>
        <p:nvSpPr>
          <p:cNvPr id="7" name="TextBox 6"/>
          <p:cNvSpPr txBox="1"/>
          <p:nvPr/>
        </p:nvSpPr>
        <p:spPr>
          <a:xfrm>
            <a:off x="827584" y="5507940"/>
            <a:ext cx="7920880" cy="369332"/>
          </a:xfrm>
          <a:prstGeom prst="rect">
            <a:avLst/>
          </a:prstGeom>
          <a:noFill/>
        </p:spPr>
        <p:txBody>
          <a:bodyPr wrap="square" rtlCol="0">
            <a:spAutoFit/>
          </a:bodyPr>
          <a:lstStyle/>
          <a:p>
            <a:r>
              <a:rPr lang="en-GB" b="1" i="1" dirty="0" smtClean="0">
                <a:solidFill>
                  <a:srgbClr val="7030A0"/>
                </a:solidFill>
              </a:rPr>
              <a:t>Refractive index of </a:t>
            </a:r>
            <a:r>
              <a:rPr lang="en-GB" b="1" i="1" dirty="0" err="1" smtClean="0">
                <a:solidFill>
                  <a:srgbClr val="7030A0"/>
                </a:solidFill>
              </a:rPr>
              <a:t>chrysotile</a:t>
            </a:r>
            <a:r>
              <a:rPr lang="en-GB" b="1" i="1" dirty="0" smtClean="0">
                <a:solidFill>
                  <a:srgbClr val="7030A0"/>
                </a:solidFill>
              </a:rPr>
              <a:t> = 1.54     Refractive index of cleared filter = 1.49</a:t>
            </a:r>
            <a:endParaRPr lang="en-US" b="1" i="1" dirty="0">
              <a:solidFill>
                <a:srgbClr val="7030A0"/>
              </a:solidFill>
            </a:endParaRPr>
          </a:p>
        </p:txBody>
      </p:sp>
      <p:sp>
        <p:nvSpPr>
          <p:cNvPr id="8" name="TextBox 7"/>
          <p:cNvSpPr txBox="1"/>
          <p:nvPr/>
        </p:nvSpPr>
        <p:spPr>
          <a:xfrm>
            <a:off x="539552" y="116632"/>
            <a:ext cx="8208912" cy="830997"/>
          </a:xfrm>
          <a:prstGeom prst="rect">
            <a:avLst/>
          </a:prstGeom>
          <a:noFill/>
        </p:spPr>
        <p:txBody>
          <a:bodyPr wrap="square" rtlCol="0">
            <a:spAutoFit/>
          </a:bodyPr>
          <a:lstStyle/>
          <a:p>
            <a:pPr algn="ctr"/>
            <a:r>
              <a:rPr lang="en-GB" sz="2400" b="1" dirty="0" smtClean="0"/>
              <a:t>Looking at a transparent asbestos fibre on a cleared filter is like looking at a glass tube in a bowl of water</a:t>
            </a:r>
            <a:endParaRPr lang="en-US" sz="2400" b="1" dirty="0"/>
          </a:p>
        </p:txBody>
      </p:sp>
      <p:sp>
        <p:nvSpPr>
          <p:cNvPr id="9" name="TextBox 8"/>
          <p:cNvSpPr txBox="1"/>
          <p:nvPr/>
        </p:nvSpPr>
        <p:spPr>
          <a:xfrm>
            <a:off x="1331640" y="6021288"/>
            <a:ext cx="6336704" cy="461665"/>
          </a:xfrm>
          <a:prstGeom prst="rect">
            <a:avLst/>
          </a:prstGeom>
          <a:noFill/>
        </p:spPr>
        <p:txBody>
          <a:bodyPr wrap="square" rtlCol="0">
            <a:spAutoFit/>
          </a:bodyPr>
          <a:lstStyle/>
          <a:p>
            <a:pPr algn="ctr"/>
            <a:r>
              <a:rPr lang="en-GB" sz="2400" b="1" dirty="0" smtClean="0"/>
              <a:t>This is why we use phase contrast microscopy</a:t>
            </a:r>
            <a:endParaRPr 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5301208"/>
            <a:ext cx="7128792" cy="1754326"/>
          </a:xfrm>
          <a:prstGeom prst="rect">
            <a:avLst/>
          </a:prstGeom>
          <a:noFill/>
        </p:spPr>
        <p:txBody>
          <a:bodyPr wrap="square" rtlCol="0">
            <a:spAutoFit/>
          </a:bodyPr>
          <a:lstStyle/>
          <a:p>
            <a:pPr algn="ctr"/>
            <a:r>
              <a:rPr lang="en-GB" sz="2400" dirty="0" smtClean="0"/>
              <a:t>Asbestos fibres made visible by phase contrast microscopy, with a Walton-Beckett eyepiece graticule</a:t>
            </a:r>
          </a:p>
          <a:p>
            <a:pPr algn="ctr"/>
            <a:endParaRPr lang="en-GB" sz="2400" dirty="0" smtClean="0"/>
          </a:p>
          <a:p>
            <a:pPr algn="r"/>
            <a:r>
              <a:rPr lang="en-GB" i="1" dirty="0" smtClean="0"/>
              <a:t>From HSE, “Asbestos – the Analysts’ Guide”, </a:t>
            </a:r>
            <a:r>
              <a:rPr lang="en-GB" i="1" dirty="0" smtClean="0"/>
              <a:t>HSG248  © Crown Copyright</a:t>
            </a:r>
            <a:endParaRPr lang="en-GB" i="1" dirty="0" smtClean="0"/>
          </a:p>
          <a:p>
            <a:pPr algn="ctr"/>
            <a:endParaRPr lang="en-US" dirty="0"/>
          </a:p>
        </p:txBody>
      </p:sp>
      <p:pic>
        <p:nvPicPr>
          <p:cNvPr id="4" name="Picture 3" descr="Counting with W-B graticule.jpg"/>
          <p:cNvPicPr>
            <a:picLocks noChangeAspect="1"/>
          </p:cNvPicPr>
          <p:nvPr/>
        </p:nvPicPr>
        <p:blipFill>
          <a:blip r:embed="rId2" cstate="print"/>
          <a:stretch>
            <a:fillRect/>
          </a:stretch>
        </p:blipFill>
        <p:spPr>
          <a:xfrm>
            <a:off x="1547664" y="332656"/>
            <a:ext cx="5695178" cy="46085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rvik et al exterior sheet.jpg"/>
          <p:cNvPicPr>
            <a:picLocks noChangeAspect="1"/>
          </p:cNvPicPr>
          <p:nvPr/>
        </p:nvPicPr>
        <p:blipFill>
          <a:blip r:embed="rId2" cstate="print"/>
          <a:stretch>
            <a:fillRect/>
          </a:stretch>
        </p:blipFill>
        <p:spPr>
          <a:xfrm>
            <a:off x="0" y="0"/>
            <a:ext cx="4715454" cy="3861048"/>
          </a:xfrm>
          <a:prstGeom prst="rect">
            <a:avLst/>
          </a:prstGeom>
        </p:spPr>
      </p:pic>
      <p:pic>
        <p:nvPicPr>
          <p:cNvPr id="5" name="Picture 4" descr="Ervik et al Interior wall boards.jpg"/>
          <p:cNvPicPr>
            <a:picLocks noChangeAspect="1"/>
          </p:cNvPicPr>
          <p:nvPr/>
        </p:nvPicPr>
        <p:blipFill>
          <a:blip r:embed="rId3" cstate="print"/>
          <a:stretch>
            <a:fillRect/>
          </a:stretch>
        </p:blipFill>
        <p:spPr>
          <a:xfrm>
            <a:off x="4499992" y="3024336"/>
            <a:ext cx="4595446" cy="3645024"/>
          </a:xfrm>
          <a:prstGeom prst="rect">
            <a:avLst/>
          </a:prstGeom>
        </p:spPr>
      </p:pic>
      <p:sp>
        <p:nvSpPr>
          <p:cNvPr id="8" name="Rectangle 7"/>
          <p:cNvSpPr/>
          <p:nvPr/>
        </p:nvSpPr>
        <p:spPr>
          <a:xfrm>
            <a:off x="755576" y="3140968"/>
            <a:ext cx="36004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20072" y="5949280"/>
            <a:ext cx="360040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115616" y="306896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63688" y="306896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83768" y="306896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31840" y="306896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51920" y="306896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99592" y="3284984"/>
            <a:ext cx="576064" cy="369332"/>
          </a:xfrm>
          <a:prstGeom prst="rect">
            <a:avLst/>
          </a:prstGeom>
          <a:noFill/>
        </p:spPr>
        <p:txBody>
          <a:bodyPr wrap="square" rtlCol="0">
            <a:spAutoFit/>
          </a:bodyPr>
          <a:lstStyle/>
          <a:p>
            <a:r>
              <a:rPr lang="en-GB" b="1" dirty="0" smtClean="0"/>
              <a:t>0.2</a:t>
            </a:r>
            <a:r>
              <a:rPr lang="en-GB" dirty="0" smtClean="0"/>
              <a:t> </a:t>
            </a:r>
            <a:endParaRPr lang="en-US" dirty="0"/>
          </a:p>
        </p:txBody>
      </p:sp>
      <p:sp>
        <p:nvSpPr>
          <p:cNvPr id="17" name="TextBox 16"/>
          <p:cNvSpPr txBox="1"/>
          <p:nvPr/>
        </p:nvSpPr>
        <p:spPr>
          <a:xfrm>
            <a:off x="1475656" y="3284984"/>
            <a:ext cx="576064" cy="369332"/>
          </a:xfrm>
          <a:prstGeom prst="rect">
            <a:avLst/>
          </a:prstGeom>
          <a:noFill/>
        </p:spPr>
        <p:txBody>
          <a:bodyPr wrap="square" rtlCol="0">
            <a:spAutoFit/>
          </a:bodyPr>
          <a:lstStyle/>
          <a:p>
            <a:r>
              <a:rPr lang="en-GB" b="1" dirty="0" smtClean="0"/>
              <a:t>0.4</a:t>
            </a:r>
            <a:r>
              <a:rPr lang="en-GB" dirty="0" smtClean="0"/>
              <a:t> </a:t>
            </a:r>
            <a:endParaRPr lang="en-US" dirty="0"/>
          </a:p>
        </p:txBody>
      </p:sp>
      <p:sp>
        <p:nvSpPr>
          <p:cNvPr id="18" name="TextBox 17"/>
          <p:cNvSpPr txBox="1"/>
          <p:nvPr/>
        </p:nvSpPr>
        <p:spPr>
          <a:xfrm>
            <a:off x="2195736" y="3284984"/>
            <a:ext cx="576064" cy="369332"/>
          </a:xfrm>
          <a:prstGeom prst="rect">
            <a:avLst/>
          </a:prstGeom>
          <a:noFill/>
        </p:spPr>
        <p:txBody>
          <a:bodyPr wrap="square" rtlCol="0">
            <a:spAutoFit/>
          </a:bodyPr>
          <a:lstStyle/>
          <a:p>
            <a:r>
              <a:rPr lang="en-GB" b="1" dirty="0" smtClean="0"/>
              <a:t>0.6</a:t>
            </a:r>
            <a:r>
              <a:rPr lang="en-GB" dirty="0" smtClean="0"/>
              <a:t> </a:t>
            </a:r>
            <a:endParaRPr lang="en-US" dirty="0"/>
          </a:p>
        </p:txBody>
      </p:sp>
      <p:sp>
        <p:nvSpPr>
          <p:cNvPr id="19" name="TextBox 18"/>
          <p:cNvSpPr txBox="1"/>
          <p:nvPr/>
        </p:nvSpPr>
        <p:spPr>
          <a:xfrm>
            <a:off x="2843808" y="3284984"/>
            <a:ext cx="576064" cy="369332"/>
          </a:xfrm>
          <a:prstGeom prst="rect">
            <a:avLst/>
          </a:prstGeom>
          <a:noFill/>
        </p:spPr>
        <p:txBody>
          <a:bodyPr wrap="square" rtlCol="0">
            <a:spAutoFit/>
          </a:bodyPr>
          <a:lstStyle/>
          <a:p>
            <a:r>
              <a:rPr lang="en-GB" b="1" dirty="0" smtClean="0"/>
              <a:t>0.8</a:t>
            </a:r>
            <a:r>
              <a:rPr lang="en-GB" dirty="0" smtClean="0"/>
              <a:t> </a:t>
            </a:r>
            <a:endParaRPr lang="en-US" dirty="0"/>
          </a:p>
        </p:txBody>
      </p:sp>
      <p:sp>
        <p:nvSpPr>
          <p:cNvPr id="20" name="TextBox 19"/>
          <p:cNvSpPr txBox="1"/>
          <p:nvPr/>
        </p:nvSpPr>
        <p:spPr>
          <a:xfrm>
            <a:off x="3563888" y="3284984"/>
            <a:ext cx="576064" cy="369332"/>
          </a:xfrm>
          <a:prstGeom prst="rect">
            <a:avLst/>
          </a:prstGeom>
          <a:noFill/>
        </p:spPr>
        <p:txBody>
          <a:bodyPr wrap="square" rtlCol="0">
            <a:spAutoFit/>
          </a:bodyPr>
          <a:lstStyle/>
          <a:p>
            <a:r>
              <a:rPr lang="en-GB" b="1" dirty="0" smtClean="0"/>
              <a:t>1.0</a:t>
            </a:r>
            <a:r>
              <a:rPr lang="en-GB" dirty="0" smtClean="0"/>
              <a:t> </a:t>
            </a:r>
            <a:endParaRPr lang="en-US" dirty="0"/>
          </a:p>
        </p:txBody>
      </p:sp>
      <p:sp>
        <p:nvSpPr>
          <p:cNvPr id="21" name="Rectangle 20"/>
          <p:cNvSpPr/>
          <p:nvPr/>
        </p:nvSpPr>
        <p:spPr>
          <a:xfrm>
            <a:off x="2051720" y="3573016"/>
            <a:ext cx="115212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555776" y="3645024"/>
            <a:ext cx="1872208" cy="369332"/>
          </a:xfrm>
          <a:prstGeom prst="rect">
            <a:avLst/>
          </a:prstGeom>
          <a:solidFill>
            <a:schemeClr val="bg1"/>
          </a:solidFill>
        </p:spPr>
        <p:txBody>
          <a:bodyPr wrap="square" rtlCol="0">
            <a:spAutoFit/>
          </a:bodyPr>
          <a:lstStyle/>
          <a:p>
            <a:r>
              <a:rPr lang="en-GB" b="1" dirty="0" smtClean="0"/>
              <a:t>Fibre width  (</a:t>
            </a:r>
            <a:r>
              <a:rPr lang="en-GB" b="1" dirty="0" err="1" smtClean="0"/>
              <a:t>μm</a:t>
            </a:r>
            <a:r>
              <a:rPr lang="en-US" b="1" dirty="0" smtClean="0"/>
              <a:t>)</a:t>
            </a:r>
          </a:p>
        </p:txBody>
      </p:sp>
      <p:cxnSp>
        <p:nvCxnSpPr>
          <p:cNvPr id="24" name="Straight Connector 23"/>
          <p:cNvCxnSpPr/>
          <p:nvPr/>
        </p:nvCxnSpPr>
        <p:spPr>
          <a:xfrm>
            <a:off x="5580112" y="5877272"/>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28184" y="5877272"/>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76256" y="5877272"/>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524328" y="5877272"/>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172400" y="5877272"/>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292080" y="6011996"/>
            <a:ext cx="576064" cy="369332"/>
          </a:xfrm>
          <a:prstGeom prst="rect">
            <a:avLst/>
          </a:prstGeom>
          <a:noFill/>
        </p:spPr>
        <p:txBody>
          <a:bodyPr wrap="square" rtlCol="0">
            <a:spAutoFit/>
          </a:bodyPr>
          <a:lstStyle/>
          <a:p>
            <a:r>
              <a:rPr lang="en-GB" b="1" dirty="0" smtClean="0"/>
              <a:t>0.2</a:t>
            </a:r>
            <a:r>
              <a:rPr lang="en-GB" dirty="0" smtClean="0"/>
              <a:t> </a:t>
            </a:r>
            <a:endParaRPr lang="en-US" dirty="0"/>
          </a:p>
        </p:txBody>
      </p:sp>
      <p:sp>
        <p:nvSpPr>
          <p:cNvPr id="31" name="Rectangle 30"/>
          <p:cNvSpPr/>
          <p:nvPr/>
        </p:nvSpPr>
        <p:spPr>
          <a:xfrm>
            <a:off x="6516216" y="6525344"/>
            <a:ext cx="115212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940152" y="6021288"/>
            <a:ext cx="576064" cy="369332"/>
          </a:xfrm>
          <a:prstGeom prst="rect">
            <a:avLst/>
          </a:prstGeom>
          <a:noFill/>
        </p:spPr>
        <p:txBody>
          <a:bodyPr wrap="square" rtlCol="0">
            <a:spAutoFit/>
          </a:bodyPr>
          <a:lstStyle/>
          <a:p>
            <a:r>
              <a:rPr lang="en-GB" b="1" dirty="0" smtClean="0"/>
              <a:t>0.4</a:t>
            </a:r>
            <a:r>
              <a:rPr lang="en-GB" dirty="0" smtClean="0"/>
              <a:t> </a:t>
            </a:r>
            <a:endParaRPr lang="en-US" dirty="0"/>
          </a:p>
        </p:txBody>
      </p:sp>
      <p:sp>
        <p:nvSpPr>
          <p:cNvPr id="34" name="TextBox 33"/>
          <p:cNvSpPr txBox="1"/>
          <p:nvPr/>
        </p:nvSpPr>
        <p:spPr>
          <a:xfrm>
            <a:off x="6588224" y="6011996"/>
            <a:ext cx="576064" cy="369332"/>
          </a:xfrm>
          <a:prstGeom prst="rect">
            <a:avLst/>
          </a:prstGeom>
          <a:noFill/>
        </p:spPr>
        <p:txBody>
          <a:bodyPr wrap="square" rtlCol="0">
            <a:spAutoFit/>
          </a:bodyPr>
          <a:lstStyle/>
          <a:p>
            <a:r>
              <a:rPr lang="en-GB" b="1" dirty="0" smtClean="0"/>
              <a:t>0.6</a:t>
            </a:r>
            <a:r>
              <a:rPr lang="en-GB" dirty="0" smtClean="0"/>
              <a:t> </a:t>
            </a:r>
            <a:endParaRPr lang="en-US" dirty="0"/>
          </a:p>
        </p:txBody>
      </p:sp>
      <p:sp>
        <p:nvSpPr>
          <p:cNvPr id="36" name="TextBox 35"/>
          <p:cNvSpPr txBox="1"/>
          <p:nvPr/>
        </p:nvSpPr>
        <p:spPr>
          <a:xfrm>
            <a:off x="7236296" y="6021288"/>
            <a:ext cx="576064" cy="369332"/>
          </a:xfrm>
          <a:prstGeom prst="rect">
            <a:avLst/>
          </a:prstGeom>
          <a:noFill/>
        </p:spPr>
        <p:txBody>
          <a:bodyPr wrap="square" rtlCol="0">
            <a:spAutoFit/>
          </a:bodyPr>
          <a:lstStyle/>
          <a:p>
            <a:r>
              <a:rPr lang="en-GB" b="1" dirty="0" smtClean="0"/>
              <a:t>0.8</a:t>
            </a:r>
            <a:r>
              <a:rPr lang="en-GB" dirty="0" smtClean="0"/>
              <a:t> </a:t>
            </a:r>
            <a:endParaRPr lang="en-US" dirty="0"/>
          </a:p>
        </p:txBody>
      </p:sp>
      <p:sp>
        <p:nvSpPr>
          <p:cNvPr id="37" name="TextBox 36"/>
          <p:cNvSpPr txBox="1"/>
          <p:nvPr/>
        </p:nvSpPr>
        <p:spPr>
          <a:xfrm>
            <a:off x="7884368" y="6021288"/>
            <a:ext cx="576064" cy="369332"/>
          </a:xfrm>
          <a:prstGeom prst="rect">
            <a:avLst/>
          </a:prstGeom>
          <a:noFill/>
        </p:spPr>
        <p:txBody>
          <a:bodyPr wrap="square" rtlCol="0">
            <a:spAutoFit/>
          </a:bodyPr>
          <a:lstStyle/>
          <a:p>
            <a:r>
              <a:rPr lang="en-GB" b="1" dirty="0" smtClean="0"/>
              <a:t>1.0</a:t>
            </a:r>
            <a:r>
              <a:rPr lang="en-GB" dirty="0" smtClean="0"/>
              <a:t> </a:t>
            </a:r>
            <a:endParaRPr lang="en-US" dirty="0"/>
          </a:p>
        </p:txBody>
      </p:sp>
      <p:sp>
        <p:nvSpPr>
          <p:cNvPr id="38" name="TextBox 37"/>
          <p:cNvSpPr txBox="1"/>
          <p:nvPr/>
        </p:nvSpPr>
        <p:spPr>
          <a:xfrm>
            <a:off x="7164288" y="6300028"/>
            <a:ext cx="1872208" cy="369332"/>
          </a:xfrm>
          <a:prstGeom prst="rect">
            <a:avLst/>
          </a:prstGeom>
          <a:solidFill>
            <a:schemeClr val="bg1"/>
          </a:solidFill>
        </p:spPr>
        <p:txBody>
          <a:bodyPr wrap="square" rtlCol="0">
            <a:spAutoFit/>
          </a:bodyPr>
          <a:lstStyle/>
          <a:p>
            <a:r>
              <a:rPr lang="en-GB" b="1" dirty="0" smtClean="0"/>
              <a:t>Fibre width  (</a:t>
            </a:r>
            <a:r>
              <a:rPr lang="en-GB" b="1" dirty="0" err="1" smtClean="0"/>
              <a:t>μm</a:t>
            </a:r>
            <a:r>
              <a:rPr lang="en-US" b="1" dirty="0" smtClean="0"/>
              <a:t>)</a:t>
            </a:r>
          </a:p>
        </p:txBody>
      </p:sp>
      <p:sp>
        <p:nvSpPr>
          <p:cNvPr id="39" name="TextBox 38"/>
          <p:cNvSpPr txBox="1"/>
          <p:nvPr/>
        </p:nvSpPr>
        <p:spPr>
          <a:xfrm>
            <a:off x="323528" y="5733256"/>
            <a:ext cx="3888432" cy="1046440"/>
          </a:xfrm>
          <a:prstGeom prst="rect">
            <a:avLst/>
          </a:prstGeom>
          <a:noFill/>
        </p:spPr>
        <p:txBody>
          <a:bodyPr wrap="square" rtlCol="0">
            <a:spAutoFit/>
          </a:bodyPr>
          <a:lstStyle/>
          <a:p>
            <a:r>
              <a:rPr lang="en-GB" sz="1400" b="1" i="1" dirty="0" smtClean="0"/>
              <a:t>Distributions from : </a:t>
            </a:r>
            <a:r>
              <a:rPr lang="en-GB" sz="1400" b="1" i="1" dirty="0" err="1" smtClean="0"/>
              <a:t>Ervik</a:t>
            </a:r>
            <a:r>
              <a:rPr lang="en-GB" sz="1400" b="1" i="1" dirty="0" smtClean="0"/>
              <a:t> et al (2023) Measurements of airborne asbestos fibres during refurbishing.  Ann Work Expo </a:t>
            </a:r>
            <a:r>
              <a:rPr lang="en-GB" sz="1400" b="1" i="1" dirty="0" err="1" smtClean="0"/>
              <a:t>Hlth</a:t>
            </a:r>
            <a:r>
              <a:rPr lang="en-GB" sz="1400" b="1" i="1" dirty="0" smtClean="0"/>
              <a:t> </a:t>
            </a:r>
            <a:r>
              <a:rPr lang="en-US" sz="1400" b="1" i="1" dirty="0" smtClean="0"/>
              <a:t>67(8):</a:t>
            </a:r>
            <a:r>
              <a:rPr lang="en-US" sz="1400" b="1" i="1" dirty="0" smtClean="0"/>
              <a:t>952–964.  </a:t>
            </a:r>
            <a:br>
              <a:rPr lang="en-US" sz="1400" b="1" i="1" dirty="0" smtClean="0"/>
            </a:br>
            <a:r>
              <a:rPr lang="en-US" sz="1000" dirty="0" smtClean="0"/>
              <a:t>© the authors. Reproduced under </a:t>
            </a:r>
            <a:r>
              <a:rPr lang="en-US" sz="1000" dirty="0" smtClean="0"/>
              <a:t>c</a:t>
            </a:r>
            <a:r>
              <a:rPr lang="en-US" sz="1000" dirty="0" smtClean="0"/>
              <a:t>reative commons </a:t>
            </a:r>
            <a:r>
              <a:rPr lang="en-US" sz="1000" dirty="0" err="1" smtClean="0"/>
              <a:t>licence</a:t>
            </a:r>
            <a:r>
              <a:rPr lang="en-US" sz="1000" dirty="0" smtClean="0"/>
              <a:t>  </a:t>
            </a:r>
            <a:r>
              <a:rPr lang="en-US" sz="1000" dirty="0" smtClean="0">
                <a:hlinkClick r:id="rId4"/>
              </a:rPr>
              <a:t>https://creativecommons.org/licenses/by-nc/4.0</a:t>
            </a:r>
            <a:r>
              <a:rPr lang="en-US" sz="1000" dirty="0" smtClean="0">
                <a:hlinkClick r:id="rId4"/>
              </a:rPr>
              <a:t>/</a:t>
            </a:r>
            <a:r>
              <a:rPr lang="en-US" sz="1000" dirty="0" smtClean="0"/>
              <a:t>)</a:t>
            </a:r>
            <a:endParaRPr lang="en-US" sz="1400" dirty="0"/>
          </a:p>
        </p:txBody>
      </p:sp>
      <p:sp>
        <p:nvSpPr>
          <p:cNvPr id="40" name="TextBox 39"/>
          <p:cNvSpPr txBox="1"/>
          <p:nvPr/>
        </p:nvSpPr>
        <p:spPr>
          <a:xfrm>
            <a:off x="6948264" y="3645024"/>
            <a:ext cx="1800200" cy="1015663"/>
          </a:xfrm>
          <a:prstGeom prst="rect">
            <a:avLst/>
          </a:prstGeom>
          <a:noFill/>
        </p:spPr>
        <p:txBody>
          <a:bodyPr wrap="square" rtlCol="0">
            <a:spAutoFit/>
          </a:bodyPr>
          <a:lstStyle/>
          <a:p>
            <a:r>
              <a:rPr lang="en-GB" sz="2000" b="1" dirty="0" smtClean="0"/>
              <a:t>Removal of interior</a:t>
            </a:r>
          </a:p>
          <a:p>
            <a:r>
              <a:rPr lang="en-GB" sz="2000" b="1" dirty="0" smtClean="0"/>
              <a:t> wall boards</a:t>
            </a:r>
            <a:endParaRPr lang="en-US" sz="2000" b="1" dirty="0"/>
          </a:p>
        </p:txBody>
      </p:sp>
      <p:sp>
        <p:nvSpPr>
          <p:cNvPr id="41" name="TextBox 40"/>
          <p:cNvSpPr txBox="1"/>
          <p:nvPr/>
        </p:nvSpPr>
        <p:spPr>
          <a:xfrm>
            <a:off x="2195736" y="908720"/>
            <a:ext cx="2160240" cy="1015663"/>
          </a:xfrm>
          <a:prstGeom prst="rect">
            <a:avLst/>
          </a:prstGeom>
          <a:noFill/>
        </p:spPr>
        <p:txBody>
          <a:bodyPr wrap="square" rtlCol="0">
            <a:spAutoFit/>
          </a:bodyPr>
          <a:lstStyle/>
          <a:p>
            <a:r>
              <a:rPr lang="en-GB" sz="2000" b="1" dirty="0" smtClean="0"/>
              <a:t>Removal of exterior asbestos cement </a:t>
            </a:r>
            <a:endParaRPr lang="en-US" sz="2000" b="1" dirty="0"/>
          </a:p>
        </p:txBody>
      </p:sp>
      <p:sp>
        <p:nvSpPr>
          <p:cNvPr id="42" name="TextBox 41"/>
          <p:cNvSpPr txBox="1"/>
          <p:nvPr/>
        </p:nvSpPr>
        <p:spPr>
          <a:xfrm>
            <a:off x="4932040" y="476672"/>
            <a:ext cx="3960440" cy="2800767"/>
          </a:xfrm>
          <a:prstGeom prst="rect">
            <a:avLst/>
          </a:prstGeom>
          <a:noFill/>
        </p:spPr>
        <p:txBody>
          <a:bodyPr wrap="square" rtlCol="0">
            <a:spAutoFit/>
          </a:bodyPr>
          <a:lstStyle/>
          <a:p>
            <a:r>
              <a:rPr lang="en-GB" sz="2400" b="1" dirty="0" smtClean="0"/>
              <a:t>Asbestos diameter distributions of fibres longer than 5 </a:t>
            </a:r>
            <a:r>
              <a:rPr lang="en-GB" sz="2400" b="1" dirty="0" err="1" smtClean="0"/>
              <a:t>μm</a:t>
            </a:r>
            <a:r>
              <a:rPr lang="en-GB" sz="2400" b="1" dirty="0" smtClean="0"/>
              <a:t>, measured with an electron microscope.  Most airborne fibres are very fine</a:t>
            </a:r>
            <a:r>
              <a:rPr lang="en-GB" sz="2800" b="1" dirty="0" smtClean="0"/>
              <a:t>.</a:t>
            </a:r>
            <a:br>
              <a:rPr lang="en-GB" sz="2800" b="1" dirty="0" smtClean="0"/>
            </a:br>
            <a:endParaRPr lang="en-US" sz="2800" b="1" dirty="0" smtClean="0"/>
          </a:p>
          <a:p>
            <a:endParaRPr lang="en-US" sz="2400" dirty="0"/>
          </a:p>
        </p:txBody>
      </p:sp>
      <p:sp>
        <p:nvSpPr>
          <p:cNvPr id="44" name="Rectangle 43"/>
          <p:cNvSpPr/>
          <p:nvPr/>
        </p:nvSpPr>
        <p:spPr>
          <a:xfrm>
            <a:off x="0" y="188640"/>
            <a:ext cx="251520" cy="404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536504" y="3212976"/>
            <a:ext cx="251520" cy="404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95536" y="4365104"/>
            <a:ext cx="3960440" cy="1323439"/>
          </a:xfrm>
          <a:prstGeom prst="rect">
            <a:avLst/>
          </a:prstGeom>
          <a:noFill/>
        </p:spPr>
        <p:txBody>
          <a:bodyPr wrap="square" rtlCol="0">
            <a:spAutoFit/>
          </a:bodyPr>
          <a:lstStyle/>
          <a:p>
            <a:r>
              <a:rPr lang="en-GB" sz="2000" b="1" dirty="0" smtClean="0"/>
              <a:t>The number seen (and counted) will depend on the detection limit of the microscope – the size of </a:t>
            </a:r>
            <a:r>
              <a:rPr lang="en-GB" sz="2000" b="1" smtClean="0"/>
              <a:t>the thinnest </a:t>
            </a:r>
            <a:r>
              <a:rPr lang="en-GB" sz="2000" b="1" dirty="0" smtClean="0"/>
              <a:t>fibres that can be seen.</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uminium on glass.jpg"/>
          <p:cNvPicPr>
            <a:picLocks noChangeAspect="1"/>
          </p:cNvPicPr>
          <p:nvPr/>
        </p:nvPicPr>
        <p:blipFill>
          <a:blip r:embed="rId2" cstate="print"/>
          <a:stretch>
            <a:fillRect/>
          </a:stretch>
        </p:blipFill>
        <p:spPr>
          <a:xfrm>
            <a:off x="323528" y="1628800"/>
            <a:ext cx="3880763" cy="3312368"/>
          </a:xfrm>
          <a:prstGeom prst="rect">
            <a:avLst/>
          </a:prstGeom>
        </p:spPr>
      </p:pic>
      <p:sp>
        <p:nvSpPr>
          <p:cNvPr id="7" name="TextBox 6"/>
          <p:cNvSpPr txBox="1"/>
          <p:nvPr/>
        </p:nvSpPr>
        <p:spPr>
          <a:xfrm>
            <a:off x="323528" y="3212976"/>
            <a:ext cx="2376264" cy="400110"/>
          </a:xfrm>
          <a:prstGeom prst="rect">
            <a:avLst/>
          </a:prstGeom>
          <a:noFill/>
        </p:spPr>
        <p:txBody>
          <a:bodyPr wrap="square" rtlCol="0">
            <a:spAutoFit/>
          </a:bodyPr>
          <a:lstStyle/>
          <a:p>
            <a:r>
              <a:rPr lang="en-GB" sz="2000" b="1" dirty="0" smtClean="0"/>
              <a:t>Optically flat glass</a:t>
            </a:r>
            <a:endParaRPr lang="en-US" sz="2000" b="1" dirty="0"/>
          </a:p>
        </p:txBody>
      </p:sp>
      <p:sp>
        <p:nvSpPr>
          <p:cNvPr id="8" name="TextBox 7"/>
          <p:cNvSpPr txBox="1"/>
          <p:nvPr/>
        </p:nvSpPr>
        <p:spPr>
          <a:xfrm>
            <a:off x="323528" y="2348880"/>
            <a:ext cx="3672408" cy="384721"/>
          </a:xfrm>
          <a:prstGeom prst="rect">
            <a:avLst/>
          </a:prstGeom>
          <a:noFill/>
        </p:spPr>
        <p:txBody>
          <a:bodyPr wrap="square" rtlCol="0">
            <a:spAutoFit/>
          </a:bodyPr>
          <a:lstStyle/>
          <a:p>
            <a:r>
              <a:rPr lang="en-GB" sz="1900" b="1" dirty="0" smtClean="0"/>
              <a:t>Aluminium deposited on the glass</a:t>
            </a:r>
            <a:endParaRPr lang="en-US" sz="1900" b="1" dirty="0"/>
          </a:p>
        </p:txBody>
      </p:sp>
      <p:sp>
        <p:nvSpPr>
          <p:cNvPr id="9" name="TextBox 8"/>
          <p:cNvSpPr txBox="1"/>
          <p:nvPr/>
        </p:nvSpPr>
        <p:spPr>
          <a:xfrm>
            <a:off x="755576" y="548680"/>
            <a:ext cx="2808312" cy="1015663"/>
          </a:xfrm>
          <a:prstGeom prst="rect">
            <a:avLst/>
          </a:prstGeom>
          <a:noFill/>
          <a:ln w="19050">
            <a:solidFill>
              <a:schemeClr val="tx1"/>
            </a:solidFill>
          </a:ln>
        </p:spPr>
        <p:txBody>
          <a:bodyPr wrap="square" rtlCol="0">
            <a:spAutoFit/>
          </a:bodyPr>
          <a:lstStyle/>
          <a:p>
            <a:r>
              <a:rPr lang="en-GB" sz="2000" b="1" dirty="0" smtClean="0"/>
              <a:t>Cross-section of one of one of the grooves ruled in the aluminium</a:t>
            </a:r>
            <a:endParaRPr lang="en-US" sz="2000" b="1" dirty="0"/>
          </a:p>
        </p:txBody>
      </p:sp>
      <p:cxnSp>
        <p:nvCxnSpPr>
          <p:cNvPr id="11" name="Straight Arrow Connector 10"/>
          <p:cNvCxnSpPr/>
          <p:nvPr/>
        </p:nvCxnSpPr>
        <p:spPr>
          <a:xfrm>
            <a:off x="2195736" y="1484784"/>
            <a:ext cx="0" cy="6480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5536" y="1628800"/>
            <a:ext cx="648072" cy="400110"/>
          </a:xfrm>
          <a:prstGeom prst="rect">
            <a:avLst/>
          </a:prstGeom>
          <a:noFill/>
        </p:spPr>
        <p:txBody>
          <a:bodyPr wrap="square" rtlCol="0">
            <a:spAutoFit/>
          </a:bodyPr>
          <a:lstStyle/>
          <a:p>
            <a:r>
              <a:rPr lang="en-GB" sz="2000" b="1" dirty="0" smtClean="0"/>
              <a:t>Air</a:t>
            </a:r>
            <a:endParaRPr lang="en-US" sz="2000" b="1" dirty="0"/>
          </a:p>
        </p:txBody>
      </p:sp>
      <p:sp>
        <p:nvSpPr>
          <p:cNvPr id="19" name="TextBox 18"/>
          <p:cNvSpPr txBox="1"/>
          <p:nvPr/>
        </p:nvSpPr>
        <p:spPr>
          <a:xfrm>
            <a:off x="5220072" y="1268760"/>
            <a:ext cx="2952328" cy="707886"/>
          </a:xfrm>
          <a:prstGeom prst="rect">
            <a:avLst/>
          </a:prstGeom>
          <a:noFill/>
          <a:ln w="19050">
            <a:solidFill>
              <a:schemeClr val="tx1"/>
            </a:solidFill>
          </a:ln>
        </p:spPr>
        <p:txBody>
          <a:bodyPr wrap="square" rtlCol="0">
            <a:spAutoFit/>
          </a:bodyPr>
          <a:lstStyle/>
          <a:p>
            <a:r>
              <a:rPr lang="en-GB" sz="2000" b="1" dirty="0" smtClean="0"/>
              <a:t>Arrangement of grooves in the aluminium master</a:t>
            </a:r>
            <a:endParaRPr lang="en-US" sz="2000" b="1" dirty="0"/>
          </a:p>
        </p:txBody>
      </p:sp>
      <p:sp>
        <p:nvSpPr>
          <p:cNvPr id="24" name="TextBox 23"/>
          <p:cNvSpPr txBox="1"/>
          <p:nvPr/>
        </p:nvSpPr>
        <p:spPr>
          <a:xfrm>
            <a:off x="3851920" y="332656"/>
            <a:ext cx="3744416" cy="523220"/>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en-GB" sz="2800" b="1" dirty="0" smtClean="0"/>
              <a:t>The HSE slide master</a:t>
            </a:r>
            <a:endParaRPr lang="en-US" sz="2800" b="1" dirty="0"/>
          </a:p>
        </p:txBody>
      </p:sp>
      <p:cxnSp>
        <p:nvCxnSpPr>
          <p:cNvPr id="26" name="Straight Arrow Connector 25"/>
          <p:cNvCxnSpPr/>
          <p:nvPr/>
        </p:nvCxnSpPr>
        <p:spPr>
          <a:xfrm>
            <a:off x="6372200" y="1988840"/>
            <a:ext cx="0" cy="21602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 name="Picture 29" descr="slide ridges overview cropped.jpg"/>
          <p:cNvPicPr>
            <a:picLocks noChangeAspect="1"/>
          </p:cNvPicPr>
          <p:nvPr/>
        </p:nvPicPr>
        <p:blipFill>
          <a:blip r:embed="rId3" cstate="print"/>
          <a:stretch>
            <a:fillRect/>
          </a:stretch>
        </p:blipFill>
        <p:spPr>
          <a:xfrm>
            <a:off x="4283968" y="2132856"/>
            <a:ext cx="4758516" cy="3312368"/>
          </a:xfrm>
          <a:prstGeom prst="rect">
            <a:avLst/>
          </a:prstGeom>
        </p:spPr>
      </p:pic>
      <p:sp>
        <p:nvSpPr>
          <p:cNvPr id="31" name="TextBox 30"/>
          <p:cNvSpPr txBox="1"/>
          <p:nvPr/>
        </p:nvSpPr>
        <p:spPr>
          <a:xfrm>
            <a:off x="7559824" y="5805264"/>
            <a:ext cx="1584176" cy="707886"/>
          </a:xfrm>
          <a:prstGeom prst="rect">
            <a:avLst/>
          </a:prstGeom>
          <a:noFill/>
        </p:spPr>
        <p:txBody>
          <a:bodyPr wrap="square" rtlCol="0">
            <a:spAutoFit/>
          </a:bodyPr>
          <a:lstStyle/>
          <a:p>
            <a:r>
              <a:rPr lang="en-GB" sz="2000" dirty="0" smtClean="0"/>
              <a:t>Coarsest block</a:t>
            </a:r>
            <a:endParaRPr lang="en-US" sz="2000" dirty="0"/>
          </a:p>
        </p:txBody>
      </p:sp>
      <p:sp>
        <p:nvSpPr>
          <p:cNvPr id="32" name="TextBox 31"/>
          <p:cNvSpPr txBox="1"/>
          <p:nvPr/>
        </p:nvSpPr>
        <p:spPr>
          <a:xfrm>
            <a:off x="5220072" y="5733256"/>
            <a:ext cx="1584176" cy="400110"/>
          </a:xfrm>
          <a:prstGeom prst="rect">
            <a:avLst/>
          </a:prstGeom>
          <a:noFill/>
        </p:spPr>
        <p:txBody>
          <a:bodyPr wrap="square" rtlCol="0">
            <a:spAutoFit/>
          </a:bodyPr>
          <a:lstStyle/>
          <a:p>
            <a:pPr algn="ctr"/>
            <a:r>
              <a:rPr lang="en-GB" sz="2000" dirty="0" smtClean="0"/>
              <a:t>Finest block</a:t>
            </a:r>
            <a:endParaRPr lang="en-US" sz="2000" dirty="0"/>
          </a:p>
        </p:txBody>
      </p:sp>
      <p:cxnSp>
        <p:nvCxnSpPr>
          <p:cNvPr id="33" name="Straight Arrow Connector 32"/>
          <p:cNvCxnSpPr>
            <a:stCxn id="32" idx="0"/>
          </p:cNvCxnSpPr>
          <p:nvPr/>
        </p:nvCxnSpPr>
        <p:spPr>
          <a:xfrm flipH="1" flipV="1">
            <a:off x="5436096" y="5301208"/>
            <a:ext cx="576064"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0"/>
          </p:cNvCxnSpPr>
          <p:nvPr/>
        </p:nvCxnSpPr>
        <p:spPr>
          <a:xfrm flipH="1" flipV="1">
            <a:off x="8316416" y="5229200"/>
            <a:ext cx="35496"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211960" y="5589240"/>
            <a:ext cx="1080120" cy="707886"/>
          </a:xfrm>
          <a:prstGeom prst="rect">
            <a:avLst/>
          </a:prstGeom>
          <a:noFill/>
        </p:spPr>
        <p:txBody>
          <a:bodyPr wrap="square" rtlCol="0">
            <a:spAutoFit/>
          </a:bodyPr>
          <a:lstStyle/>
          <a:p>
            <a:r>
              <a:rPr lang="en-GB" sz="2000" dirty="0" smtClean="0"/>
              <a:t>Marker ridges</a:t>
            </a:r>
            <a:endParaRPr lang="en-US" sz="2000" dirty="0"/>
          </a:p>
        </p:txBody>
      </p:sp>
      <p:cxnSp>
        <p:nvCxnSpPr>
          <p:cNvPr id="42" name="Straight Arrow Connector 41"/>
          <p:cNvCxnSpPr/>
          <p:nvPr/>
        </p:nvCxnSpPr>
        <p:spPr>
          <a:xfrm flipV="1">
            <a:off x="4644008" y="3356992"/>
            <a:ext cx="360040" cy="22322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1" idx="0"/>
          </p:cNvCxnSpPr>
          <p:nvPr/>
        </p:nvCxnSpPr>
        <p:spPr>
          <a:xfrm flipV="1">
            <a:off x="4752020" y="3933056"/>
            <a:ext cx="324036" cy="16561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uminium on glass.jpg"/>
          <p:cNvPicPr>
            <a:picLocks noChangeAspect="1"/>
          </p:cNvPicPr>
          <p:nvPr/>
        </p:nvPicPr>
        <p:blipFill>
          <a:blip r:embed="rId2" cstate="print"/>
          <a:stretch>
            <a:fillRect/>
          </a:stretch>
        </p:blipFill>
        <p:spPr>
          <a:xfrm>
            <a:off x="323528" y="1628800"/>
            <a:ext cx="3880763" cy="3312368"/>
          </a:xfrm>
          <a:prstGeom prst="rect">
            <a:avLst/>
          </a:prstGeom>
        </p:spPr>
      </p:pic>
      <p:pic>
        <p:nvPicPr>
          <p:cNvPr id="6" name="Picture 5" descr="complete groove0001.jpg"/>
          <p:cNvPicPr>
            <a:picLocks noChangeAspect="1"/>
          </p:cNvPicPr>
          <p:nvPr/>
        </p:nvPicPr>
        <p:blipFill>
          <a:blip r:embed="rId3" cstate="print"/>
          <a:stretch>
            <a:fillRect/>
          </a:stretch>
        </p:blipFill>
        <p:spPr>
          <a:xfrm>
            <a:off x="4355976" y="764704"/>
            <a:ext cx="4374236" cy="4164459"/>
          </a:xfrm>
          <a:prstGeom prst="rect">
            <a:avLst/>
          </a:prstGeom>
        </p:spPr>
      </p:pic>
      <p:sp>
        <p:nvSpPr>
          <p:cNvPr id="7" name="TextBox 6"/>
          <p:cNvSpPr txBox="1"/>
          <p:nvPr/>
        </p:nvSpPr>
        <p:spPr>
          <a:xfrm>
            <a:off x="323528" y="3212976"/>
            <a:ext cx="2376264" cy="369332"/>
          </a:xfrm>
          <a:prstGeom prst="rect">
            <a:avLst/>
          </a:prstGeom>
          <a:noFill/>
        </p:spPr>
        <p:txBody>
          <a:bodyPr wrap="square" rtlCol="0">
            <a:spAutoFit/>
          </a:bodyPr>
          <a:lstStyle/>
          <a:p>
            <a:r>
              <a:rPr lang="en-GB" b="1" dirty="0" smtClean="0"/>
              <a:t>Optically flat glass</a:t>
            </a:r>
            <a:endParaRPr lang="en-US" b="1" dirty="0"/>
          </a:p>
        </p:txBody>
      </p:sp>
      <p:sp>
        <p:nvSpPr>
          <p:cNvPr id="8" name="TextBox 7"/>
          <p:cNvSpPr txBox="1"/>
          <p:nvPr/>
        </p:nvSpPr>
        <p:spPr>
          <a:xfrm>
            <a:off x="323528" y="2348880"/>
            <a:ext cx="3672408" cy="384721"/>
          </a:xfrm>
          <a:prstGeom prst="rect">
            <a:avLst/>
          </a:prstGeom>
          <a:noFill/>
        </p:spPr>
        <p:txBody>
          <a:bodyPr wrap="square" rtlCol="0">
            <a:spAutoFit/>
          </a:bodyPr>
          <a:lstStyle/>
          <a:p>
            <a:r>
              <a:rPr lang="en-GB" sz="1900" b="1" dirty="0" smtClean="0"/>
              <a:t>Aluminium deposited on the glass</a:t>
            </a:r>
            <a:endParaRPr lang="en-US" sz="1900" b="1" dirty="0"/>
          </a:p>
        </p:txBody>
      </p:sp>
      <p:sp>
        <p:nvSpPr>
          <p:cNvPr id="9" name="TextBox 8"/>
          <p:cNvSpPr txBox="1"/>
          <p:nvPr/>
        </p:nvSpPr>
        <p:spPr>
          <a:xfrm>
            <a:off x="1475656" y="188640"/>
            <a:ext cx="2016224" cy="1323439"/>
          </a:xfrm>
          <a:prstGeom prst="rect">
            <a:avLst/>
          </a:prstGeom>
          <a:noFill/>
        </p:spPr>
        <p:txBody>
          <a:bodyPr wrap="square" rtlCol="0">
            <a:spAutoFit/>
          </a:bodyPr>
          <a:lstStyle/>
          <a:p>
            <a:r>
              <a:rPr lang="en-GB" sz="2000" b="1" dirty="0" smtClean="0"/>
              <a:t>One of many parallel grooves ruled in the aluminium</a:t>
            </a:r>
            <a:endParaRPr lang="en-US" sz="2000" b="1" dirty="0"/>
          </a:p>
        </p:txBody>
      </p:sp>
      <p:cxnSp>
        <p:nvCxnSpPr>
          <p:cNvPr id="11" name="Straight Arrow Connector 10"/>
          <p:cNvCxnSpPr/>
          <p:nvPr/>
        </p:nvCxnSpPr>
        <p:spPr>
          <a:xfrm>
            <a:off x="2195736" y="1484784"/>
            <a:ext cx="0" cy="6480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5536" y="1628800"/>
            <a:ext cx="648072" cy="400110"/>
          </a:xfrm>
          <a:prstGeom prst="rect">
            <a:avLst/>
          </a:prstGeom>
          <a:noFill/>
        </p:spPr>
        <p:txBody>
          <a:bodyPr wrap="square" rtlCol="0">
            <a:spAutoFit/>
          </a:bodyPr>
          <a:lstStyle/>
          <a:p>
            <a:r>
              <a:rPr lang="en-GB" sz="2000" b="1" dirty="0" smtClean="0"/>
              <a:t>Air</a:t>
            </a:r>
            <a:endParaRPr lang="en-US" sz="2000" b="1" dirty="0"/>
          </a:p>
        </p:txBody>
      </p:sp>
      <p:sp>
        <p:nvSpPr>
          <p:cNvPr id="13" name="TextBox 12"/>
          <p:cNvSpPr txBox="1"/>
          <p:nvPr/>
        </p:nvSpPr>
        <p:spPr>
          <a:xfrm>
            <a:off x="4499992" y="3573016"/>
            <a:ext cx="1296144" cy="369332"/>
          </a:xfrm>
          <a:prstGeom prst="rect">
            <a:avLst/>
          </a:prstGeom>
          <a:noFill/>
        </p:spPr>
        <p:txBody>
          <a:bodyPr wrap="square" rtlCol="0">
            <a:spAutoFit/>
          </a:bodyPr>
          <a:lstStyle/>
          <a:p>
            <a:r>
              <a:rPr lang="en-GB" b="1" dirty="0" smtClean="0"/>
              <a:t>Glass slide</a:t>
            </a:r>
            <a:endParaRPr lang="en-US" b="1" dirty="0"/>
          </a:p>
        </p:txBody>
      </p:sp>
      <p:sp>
        <p:nvSpPr>
          <p:cNvPr id="14" name="TextBox 13"/>
          <p:cNvSpPr txBox="1"/>
          <p:nvPr/>
        </p:nvSpPr>
        <p:spPr>
          <a:xfrm>
            <a:off x="6012160" y="2996952"/>
            <a:ext cx="1872208" cy="646331"/>
          </a:xfrm>
          <a:prstGeom prst="rect">
            <a:avLst/>
          </a:prstGeom>
          <a:noFill/>
          <a:ln w="19050">
            <a:solidFill>
              <a:schemeClr val="tx1"/>
            </a:solidFill>
          </a:ln>
        </p:spPr>
        <p:txBody>
          <a:bodyPr wrap="square" rtlCol="0">
            <a:spAutoFit/>
          </a:bodyPr>
          <a:lstStyle/>
          <a:p>
            <a:r>
              <a:rPr lang="en-GB" b="1" dirty="0" smtClean="0"/>
              <a:t>Ridge cast in replicating resin</a:t>
            </a:r>
            <a:endParaRPr lang="en-US" b="1" dirty="0"/>
          </a:p>
        </p:txBody>
      </p:sp>
      <p:cxnSp>
        <p:nvCxnSpPr>
          <p:cNvPr id="15" name="Straight Arrow Connector 14"/>
          <p:cNvCxnSpPr/>
          <p:nvPr/>
        </p:nvCxnSpPr>
        <p:spPr>
          <a:xfrm flipH="1" flipV="1">
            <a:off x="6516216" y="2204864"/>
            <a:ext cx="144016" cy="7920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99992" y="1700808"/>
            <a:ext cx="1584176" cy="369332"/>
          </a:xfrm>
          <a:prstGeom prst="rect">
            <a:avLst/>
          </a:prstGeom>
          <a:noFill/>
        </p:spPr>
        <p:txBody>
          <a:bodyPr wrap="square" rtlCol="0">
            <a:spAutoFit/>
          </a:bodyPr>
          <a:lstStyle/>
          <a:p>
            <a:r>
              <a:rPr lang="en-GB" b="1" dirty="0" err="1" smtClean="0"/>
              <a:t>Euparal</a:t>
            </a:r>
            <a:endParaRPr lang="en-US" b="1" dirty="0"/>
          </a:p>
        </p:txBody>
      </p:sp>
      <p:sp>
        <p:nvSpPr>
          <p:cNvPr id="21" name="TextBox 20"/>
          <p:cNvSpPr txBox="1"/>
          <p:nvPr/>
        </p:nvSpPr>
        <p:spPr>
          <a:xfrm>
            <a:off x="4499992" y="1268760"/>
            <a:ext cx="2304256" cy="369332"/>
          </a:xfrm>
          <a:prstGeom prst="rect">
            <a:avLst/>
          </a:prstGeom>
          <a:noFill/>
        </p:spPr>
        <p:txBody>
          <a:bodyPr wrap="square" rtlCol="0">
            <a:spAutoFit/>
          </a:bodyPr>
          <a:lstStyle/>
          <a:p>
            <a:r>
              <a:rPr lang="en-GB" b="1" dirty="0" smtClean="0"/>
              <a:t>Glass cover slip</a:t>
            </a:r>
            <a:endParaRPr lang="en-US" b="1" dirty="0"/>
          </a:p>
        </p:txBody>
      </p:sp>
      <p:sp>
        <p:nvSpPr>
          <p:cNvPr id="22" name="TextBox 21"/>
          <p:cNvSpPr txBox="1"/>
          <p:nvPr/>
        </p:nvSpPr>
        <p:spPr>
          <a:xfrm>
            <a:off x="4572000" y="836712"/>
            <a:ext cx="1296144" cy="369332"/>
          </a:xfrm>
          <a:prstGeom prst="rect">
            <a:avLst/>
          </a:prstGeom>
          <a:noFill/>
        </p:spPr>
        <p:txBody>
          <a:bodyPr wrap="square" rtlCol="0">
            <a:spAutoFit/>
          </a:bodyPr>
          <a:lstStyle/>
          <a:p>
            <a:r>
              <a:rPr lang="en-GB" b="1" dirty="0" smtClean="0"/>
              <a:t>Air</a:t>
            </a:r>
            <a:endParaRPr lang="en-US" b="1" dirty="0"/>
          </a:p>
        </p:txBody>
      </p:sp>
      <p:sp>
        <p:nvSpPr>
          <p:cNvPr id="23" name="TextBox 22"/>
          <p:cNvSpPr txBox="1"/>
          <p:nvPr/>
        </p:nvSpPr>
        <p:spPr>
          <a:xfrm>
            <a:off x="7380312" y="1844824"/>
            <a:ext cx="1224136" cy="369332"/>
          </a:xfrm>
          <a:prstGeom prst="rect">
            <a:avLst/>
          </a:prstGeom>
          <a:noFill/>
        </p:spPr>
        <p:txBody>
          <a:bodyPr wrap="square" rtlCol="0">
            <a:spAutoFit/>
          </a:bodyPr>
          <a:lstStyle/>
          <a:p>
            <a:r>
              <a:rPr lang="en-GB" dirty="0" smtClean="0"/>
              <a:t>RI = 1.485</a:t>
            </a:r>
            <a:endParaRPr lang="en-US" dirty="0"/>
          </a:p>
        </p:txBody>
      </p:sp>
      <p:sp>
        <p:nvSpPr>
          <p:cNvPr id="25" name="TextBox 24"/>
          <p:cNvSpPr txBox="1"/>
          <p:nvPr/>
        </p:nvSpPr>
        <p:spPr>
          <a:xfrm>
            <a:off x="7532712" y="2411596"/>
            <a:ext cx="1224136" cy="369332"/>
          </a:xfrm>
          <a:prstGeom prst="rect">
            <a:avLst/>
          </a:prstGeom>
          <a:noFill/>
        </p:spPr>
        <p:txBody>
          <a:bodyPr wrap="square" rtlCol="0">
            <a:spAutoFit/>
          </a:bodyPr>
          <a:lstStyle/>
          <a:p>
            <a:r>
              <a:rPr lang="en-GB" dirty="0" smtClean="0"/>
              <a:t>RI = 1.58</a:t>
            </a:r>
            <a:endParaRPr lang="en-US" dirty="0"/>
          </a:p>
        </p:txBody>
      </p:sp>
      <p:sp>
        <p:nvSpPr>
          <p:cNvPr id="26" name="TextBox 25"/>
          <p:cNvSpPr txBox="1"/>
          <p:nvPr/>
        </p:nvSpPr>
        <p:spPr>
          <a:xfrm>
            <a:off x="971600" y="5301208"/>
            <a:ext cx="7560840" cy="1600438"/>
          </a:xfrm>
          <a:prstGeom prst="rect">
            <a:avLst/>
          </a:prstGeom>
          <a:noFill/>
        </p:spPr>
        <p:txBody>
          <a:bodyPr wrap="square" rtlCol="0">
            <a:spAutoFit/>
          </a:bodyPr>
          <a:lstStyle/>
          <a:p>
            <a:r>
              <a:rPr lang="en-GB" sz="2000" b="1" dirty="0" smtClean="0"/>
              <a:t>The height of each ridge is about one-tenth its width.</a:t>
            </a:r>
            <a:br>
              <a:rPr lang="en-GB" sz="2000" b="1" dirty="0" smtClean="0"/>
            </a:br>
            <a:r>
              <a:rPr lang="en-GB" sz="2000" b="1" dirty="0" smtClean="0"/>
              <a:t>The widths vary from about 1.08 </a:t>
            </a:r>
            <a:r>
              <a:rPr lang="en-GB" sz="2000" b="1" dirty="0" err="1" smtClean="0"/>
              <a:t>μm</a:t>
            </a:r>
            <a:r>
              <a:rPr lang="en-US" sz="2000" b="1" dirty="0" smtClean="0"/>
              <a:t> in block 1 to about 0.25 </a:t>
            </a:r>
            <a:r>
              <a:rPr lang="en-GB" sz="2000" b="1" dirty="0" err="1" smtClean="0"/>
              <a:t>μm</a:t>
            </a:r>
            <a:r>
              <a:rPr lang="en-GB" sz="2000" b="1" dirty="0" smtClean="0"/>
              <a:t> in block 7.</a:t>
            </a:r>
          </a:p>
          <a:p>
            <a:r>
              <a:rPr lang="en-GB" sz="2000" b="1" dirty="0" smtClean="0"/>
              <a:t>The finest ridges are therefore 25 nanometres high.</a:t>
            </a:r>
            <a:endParaRPr lang="en-US" sz="2000" b="1" dirty="0" smtClean="0"/>
          </a:p>
          <a:p>
            <a:endParaRPr lang="en-US" dirty="0" smtClean="0"/>
          </a:p>
        </p:txBody>
      </p:sp>
      <p:sp>
        <p:nvSpPr>
          <p:cNvPr id="27" name="TextBox 26"/>
          <p:cNvSpPr txBox="1"/>
          <p:nvPr/>
        </p:nvSpPr>
        <p:spPr>
          <a:xfrm>
            <a:off x="7020272" y="6237312"/>
            <a:ext cx="1728192" cy="461665"/>
          </a:xfrm>
          <a:prstGeom prst="rect">
            <a:avLst/>
          </a:prstGeom>
          <a:noFill/>
          <a:ln w="28575">
            <a:solidFill>
              <a:schemeClr val="tx1"/>
            </a:solidFill>
          </a:ln>
        </p:spPr>
        <p:txBody>
          <a:bodyPr wrap="square" rtlCol="0">
            <a:spAutoFit/>
          </a:bodyPr>
          <a:lstStyle/>
          <a:p>
            <a:pPr algn="ctr"/>
            <a:r>
              <a:rPr lang="en-GB" sz="2400" i="1" dirty="0" smtClean="0">
                <a:latin typeface="Candara" pitchFamily="34" charset="0"/>
              </a:rPr>
              <a:t>Not to scale</a:t>
            </a:r>
            <a:endParaRPr lang="en-US" sz="2400" i="1" dirty="0">
              <a:latin typeface="Candara" pitchFamily="34" charset="0"/>
            </a:endParaRPr>
          </a:p>
        </p:txBody>
      </p:sp>
      <p:sp>
        <p:nvSpPr>
          <p:cNvPr id="19" name="TextBox 18"/>
          <p:cNvSpPr txBox="1"/>
          <p:nvPr/>
        </p:nvSpPr>
        <p:spPr>
          <a:xfrm>
            <a:off x="3563888" y="116632"/>
            <a:ext cx="5328592" cy="646331"/>
          </a:xfrm>
          <a:prstGeom prst="rect">
            <a:avLst/>
          </a:prstGeom>
          <a:noFill/>
        </p:spPr>
        <p:txBody>
          <a:bodyPr wrap="square" rtlCol="0">
            <a:spAutoFit/>
          </a:bodyPr>
          <a:lstStyle/>
          <a:p>
            <a:r>
              <a:rPr lang="en-GB" dirty="0" smtClean="0"/>
              <a:t>The master is used to cast a grid of grooves of various widths in resin, which are then immersed in </a:t>
            </a:r>
            <a:r>
              <a:rPr lang="en-GB" dirty="0" err="1" smtClean="0"/>
              <a:t>Euparal</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st slide (modern).jpg"/>
          <p:cNvPicPr>
            <a:picLocks noChangeAspect="1"/>
          </p:cNvPicPr>
          <p:nvPr/>
        </p:nvPicPr>
        <p:blipFill>
          <a:blip r:embed="rId2" cstate="print"/>
          <a:stretch>
            <a:fillRect/>
          </a:stretch>
        </p:blipFill>
        <p:spPr>
          <a:xfrm>
            <a:off x="4283968" y="3510969"/>
            <a:ext cx="4005436" cy="3347031"/>
          </a:xfrm>
          <a:prstGeom prst="rect">
            <a:avLst/>
          </a:prstGeom>
        </p:spPr>
      </p:pic>
      <p:pic>
        <p:nvPicPr>
          <p:cNvPr id="3" name="Picture 2" descr="slide ridges overview0001.jpg"/>
          <p:cNvPicPr>
            <a:picLocks noChangeAspect="1"/>
          </p:cNvPicPr>
          <p:nvPr/>
        </p:nvPicPr>
        <p:blipFill>
          <a:blip r:embed="rId3" cstate="print"/>
          <a:stretch>
            <a:fillRect/>
          </a:stretch>
        </p:blipFill>
        <p:spPr>
          <a:xfrm>
            <a:off x="755576" y="260648"/>
            <a:ext cx="7675550" cy="4664999"/>
          </a:xfrm>
          <a:prstGeom prst="rect">
            <a:avLst/>
          </a:prstGeom>
        </p:spPr>
      </p:pic>
      <p:sp>
        <p:nvSpPr>
          <p:cNvPr id="4" name="TextBox 3"/>
          <p:cNvSpPr txBox="1"/>
          <p:nvPr/>
        </p:nvSpPr>
        <p:spPr>
          <a:xfrm>
            <a:off x="323528" y="4941168"/>
            <a:ext cx="3816424" cy="1908215"/>
          </a:xfrm>
          <a:prstGeom prst="rect">
            <a:avLst/>
          </a:prstGeom>
          <a:noFill/>
        </p:spPr>
        <p:txBody>
          <a:bodyPr wrap="square" rtlCol="0">
            <a:spAutoFit/>
          </a:bodyPr>
          <a:lstStyle/>
          <a:p>
            <a:r>
              <a:rPr lang="en-GB" sz="2000" b="1" dirty="0" smtClean="0"/>
              <a:t>The widths vary from about 1.08 </a:t>
            </a:r>
            <a:r>
              <a:rPr lang="en-GB" sz="2000" b="1" dirty="0" err="1" smtClean="0"/>
              <a:t>μm</a:t>
            </a:r>
            <a:r>
              <a:rPr lang="en-US" sz="2000" b="1" dirty="0" smtClean="0"/>
              <a:t> in block 1 to about 0.25 </a:t>
            </a:r>
            <a:r>
              <a:rPr lang="en-GB" sz="2000" b="1" dirty="0" err="1" smtClean="0"/>
              <a:t>μm</a:t>
            </a:r>
            <a:r>
              <a:rPr lang="en-GB" sz="2000" b="1" dirty="0" smtClean="0"/>
              <a:t> in block 7.</a:t>
            </a:r>
          </a:p>
          <a:p>
            <a:r>
              <a:rPr lang="en-GB" sz="2000" b="1" dirty="0" smtClean="0"/>
              <a:t>The finest ridges are therefore about 25 nanometres high.</a:t>
            </a:r>
            <a:endParaRPr lang="en-US" sz="2000" b="1" dirty="0" smtClean="0"/>
          </a:p>
          <a:p>
            <a:endParaRPr lang="en-US" dirty="0"/>
          </a:p>
        </p:txBody>
      </p:sp>
      <p:sp>
        <p:nvSpPr>
          <p:cNvPr id="5" name="Rectangle 4"/>
          <p:cNvSpPr/>
          <p:nvPr/>
        </p:nvSpPr>
        <p:spPr>
          <a:xfrm>
            <a:off x="1043608" y="4509120"/>
            <a:ext cx="626469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23728" y="4509120"/>
            <a:ext cx="792088" cy="369332"/>
          </a:xfrm>
          <a:prstGeom prst="rect">
            <a:avLst/>
          </a:prstGeom>
          <a:noFill/>
        </p:spPr>
        <p:txBody>
          <a:bodyPr wrap="square" rtlCol="0">
            <a:spAutoFit/>
          </a:bodyPr>
          <a:lstStyle/>
          <a:p>
            <a:r>
              <a:rPr lang="en-GB" dirty="0" smtClean="0"/>
              <a:t>Block</a:t>
            </a:r>
            <a:endParaRPr lang="en-US" dirty="0"/>
          </a:p>
        </p:txBody>
      </p:sp>
      <p:sp>
        <p:nvSpPr>
          <p:cNvPr id="7" name="TextBox 6"/>
          <p:cNvSpPr txBox="1"/>
          <p:nvPr/>
        </p:nvSpPr>
        <p:spPr>
          <a:xfrm>
            <a:off x="2987824" y="4509120"/>
            <a:ext cx="432048" cy="369332"/>
          </a:xfrm>
          <a:prstGeom prst="rect">
            <a:avLst/>
          </a:prstGeom>
          <a:noFill/>
        </p:spPr>
        <p:txBody>
          <a:bodyPr wrap="square" rtlCol="0">
            <a:spAutoFit/>
          </a:bodyPr>
          <a:lstStyle/>
          <a:p>
            <a:r>
              <a:rPr lang="en-GB" dirty="0" smtClean="0"/>
              <a:t>1</a:t>
            </a:r>
            <a:endParaRPr lang="en-US" dirty="0"/>
          </a:p>
        </p:txBody>
      </p:sp>
      <p:sp>
        <p:nvSpPr>
          <p:cNvPr id="8" name="TextBox 7"/>
          <p:cNvSpPr txBox="1"/>
          <p:nvPr/>
        </p:nvSpPr>
        <p:spPr>
          <a:xfrm>
            <a:off x="2987824" y="4509120"/>
            <a:ext cx="432048" cy="369332"/>
          </a:xfrm>
          <a:prstGeom prst="rect">
            <a:avLst/>
          </a:prstGeom>
          <a:noFill/>
        </p:spPr>
        <p:txBody>
          <a:bodyPr wrap="square" rtlCol="0">
            <a:spAutoFit/>
          </a:bodyPr>
          <a:lstStyle/>
          <a:p>
            <a:r>
              <a:rPr lang="en-GB" dirty="0" smtClean="0"/>
              <a:t>1</a:t>
            </a:r>
            <a:endParaRPr lang="en-US" dirty="0"/>
          </a:p>
        </p:txBody>
      </p:sp>
      <p:sp>
        <p:nvSpPr>
          <p:cNvPr id="9" name="TextBox 8"/>
          <p:cNvSpPr txBox="1"/>
          <p:nvPr/>
        </p:nvSpPr>
        <p:spPr>
          <a:xfrm>
            <a:off x="3635896" y="4509120"/>
            <a:ext cx="432048" cy="369332"/>
          </a:xfrm>
          <a:prstGeom prst="rect">
            <a:avLst/>
          </a:prstGeom>
          <a:noFill/>
        </p:spPr>
        <p:txBody>
          <a:bodyPr wrap="square" rtlCol="0">
            <a:spAutoFit/>
          </a:bodyPr>
          <a:lstStyle/>
          <a:p>
            <a:r>
              <a:rPr lang="en-GB" dirty="0" smtClean="0"/>
              <a:t>2</a:t>
            </a:r>
            <a:endParaRPr lang="en-US" dirty="0"/>
          </a:p>
        </p:txBody>
      </p:sp>
      <p:sp>
        <p:nvSpPr>
          <p:cNvPr id="10" name="TextBox 9"/>
          <p:cNvSpPr txBox="1"/>
          <p:nvPr/>
        </p:nvSpPr>
        <p:spPr>
          <a:xfrm>
            <a:off x="4211960" y="4509120"/>
            <a:ext cx="432048" cy="369332"/>
          </a:xfrm>
          <a:prstGeom prst="rect">
            <a:avLst/>
          </a:prstGeom>
          <a:noFill/>
        </p:spPr>
        <p:txBody>
          <a:bodyPr wrap="square" rtlCol="0">
            <a:spAutoFit/>
          </a:bodyPr>
          <a:lstStyle/>
          <a:p>
            <a:r>
              <a:rPr lang="en-GB" dirty="0" smtClean="0"/>
              <a:t>3</a:t>
            </a:r>
            <a:endParaRPr lang="en-US" dirty="0"/>
          </a:p>
        </p:txBody>
      </p:sp>
      <p:sp>
        <p:nvSpPr>
          <p:cNvPr id="11" name="TextBox 10"/>
          <p:cNvSpPr txBox="1"/>
          <p:nvPr/>
        </p:nvSpPr>
        <p:spPr>
          <a:xfrm>
            <a:off x="4860032" y="4509120"/>
            <a:ext cx="432048" cy="369332"/>
          </a:xfrm>
          <a:prstGeom prst="rect">
            <a:avLst/>
          </a:prstGeom>
          <a:noFill/>
        </p:spPr>
        <p:txBody>
          <a:bodyPr wrap="square" rtlCol="0">
            <a:spAutoFit/>
          </a:bodyPr>
          <a:lstStyle/>
          <a:p>
            <a:r>
              <a:rPr lang="en-GB" dirty="0" smtClean="0"/>
              <a:t>4</a:t>
            </a:r>
            <a:endParaRPr lang="en-US" dirty="0"/>
          </a:p>
        </p:txBody>
      </p:sp>
      <p:sp>
        <p:nvSpPr>
          <p:cNvPr id="12" name="TextBox 11"/>
          <p:cNvSpPr txBox="1"/>
          <p:nvPr/>
        </p:nvSpPr>
        <p:spPr>
          <a:xfrm>
            <a:off x="5508104" y="4509120"/>
            <a:ext cx="432048" cy="369332"/>
          </a:xfrm>
          <a:prstGeom prst="rect">
            <a:avLst/>
          </a:prstGeom>
          <a:noFill/>
        </p:spPr>
        <p:txBody>
          <a:bodyPr wrap="square" rtlCol="0">
            <a:spAutoFit/>
          </a:bodyPr>
          <a:lstStyle/>
          <a:p>
            <a:r>
              <a:rPr lang="en-GB" dirty="0" smtClean="0"/>
              <a:t>5</a:t>
            </a:r>
            <a:endParaRPr lang="en-US" dirty="0"/>
          </a:p>
        </p:txBody>
      </p:sp>
      <p:sp>
        <p:nvSpPr>
          <p:cNvPr id="13" name="TextBox 12"/>
          <p:cNvSpPr txBox="1"/>
          <p:nvPr/>
        </p:nvSpPr>
        <p:spPr>
          <a:xfrm>
            <a:off x="6156176" y="4509120"/>
            <a:ext cx="432048" cy="369332"/>
          </a:xfrm>
          <a:prstGeom prst="rect">
            <a:avLst/>
          </a:prstGeom>
          <a:noFill/>
        </p:spPr>
        <p:txBody>
          <a:bodyPr wrap="square" rtlCol="0">
            <a:spAutoFit/>
          </a:bodyPr>
          <a:lstStyle/>
          <a:p>
            <a:r>
              <a:rPr lang="en-GB" dirty="0" smtClean="0"/>
              <a:t>6</a:t>
            </a:r>
            <a:endParaRPr lang="en-US" dirty="0"/>
          </a:p>
        </p:txBody>
      </p:sp>
      <p:sp>
        <p:nvSpPr>
          <p:cNvPr id="14" name="TextBox 13"/>
          <p:cNvSpPr txBox="1"/>
          <p:nvPr/>
        </p:nvSpPr>
        <p:spPr>
          <a:xfrm>
            <a:off x="6804248" y="4509120"/>
            <a:ext cx="432048" cy="369332"/>
          </a:xfrm>
          <a:prstGeom prst="rect">
            <a:avLst/>
          </a:prstGeom>
          <a:noFill/>
        </p:spPr>
        <p:txBody>
          <a:bodyPr wrap="square" rtlCol="0">
            <a:spAutoFit/>
          </a:bodyPr>
          <a:lstStyle/>
          <a:p>
            <a:r>
              <a:rPr lang="en-GB" dirty="0" smtClean="0"/>
              <a:t>7</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14936</TotalTime>
  <Words>1755</Words>
  <Application>Microsoft Office PowerPoint</Application>
  <PresentationFormat>On-screen Show (4:3)</PresentationFormat>
  <Paragraphs>163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Trevor ogden</dc:creator>
  <cp:lastModifiedBy>Trevor ogden</cp:lastModifiedBy>
  <cp:revision>54</cp:revision>
  <dcterms:created xsi:type="dcterms:W3CDTF">2025-11-08T10:38:42Z</dcterms:created>
  <dcterms:modified xsi:type="dcterms:W3CDTF">2025-12-13T19:05:19Z</dcterms:modified>
</cp:coreProperties>
</file>