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58" r:id="rId6"/>
    <p:sldId id="257" r:id="rId7"/>
    <p:sldId id="323" r:id="rId8"/>
    <p:sldId id="329" r:id="rId9"/>
    <p:sldId id="325" r:id="rId10"/>
    <p:sldId id="326" r:id="rId11"/>
    <p:sldId id="328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4" autoAdjust="0"/>
    <p:restoredTop sz="81199" autoAdjust="0"/>
  </p:normalViewPr>
  <p:slideViewPr>
    <p:cSldViewPr>
      <p:cViewPr varScale="1">
        <p:scale>
          <a:sx n="180" d="100"/>
          <a:sy n="180" d="100"/>
        </p:scale>
        <p:origin x="-1602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126" d="100"/>
          <a:sy n="126" d="100"/>
        </p:scale>
        <p:origin x="-490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17BEE-7E6A-485F-A16F-7853CCD7FA5B}" type="datetimeFigureOut">
              <a:rPr lang="en-GB" smtClean="0"/>
              <a:t>05/12/2025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C7EC18-F8C1-4ADC-A2FC-AFCEEB3A267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8094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Antibody%E2%80%93drug_conjugate#cite_note-34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en.wikipedia.org/wiki/Antibody%E2%80%93drug_conjugate#cite_note-35" TargetMode="Externa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Important</a:t>
            </a:r>
            <a:r>
              <a:rPr lang="en-GB" baseline="0" dirty="0" smtClean="0"/>
              <a:t> to remember that pharma is a unique industry and changes in OH may not be reflected elsewhere. </a:t>
            </a:r>
          </a:p>
          <a:p>
            <a:endParaRPr lang="en-GB" baseline="0" dirty="0" smtClean="0"/>
          </a:p>
          <a:p>
            <a:r>
              <a:rPr lang="en-GB" baseline="0" dirty="0" smtClean="0"/>
              <a:t>This is a reflection of my own observations and experiences, so not attempting to extrapolate my views to the industry as a whole.</a:t>
            </a:r>
          </a:p>
          <a:p>
            <a:endParaRPr lang="en-GB" baseline="0" dirty="0" smtClean="0"/>
          </a:p>
          <a:p>
            <a:r>
              <a:rPr lang="en-GB" baseline="0" dirty="0" smtClean="0"/>
              <a:t>Timely as will be retiring soon. </a:t>
            </a:r>
          </a:p>
          <a:p>
            <a:endParaRPr lang="en-GB" baseline="0" dirty="0" smtClean="0"/>
          </a:p>
          <a:p>
            <a:r>
              <a:rPr lang="en-GB" baseline="0" dirty="0" smtClean="0"/>
              <a:t>Thank you to Martin Axon for sharing his thoughts too.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7EC18-F8C1-4ADC-A2FC-AFCEEB3A2670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4173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Would’not normally include</a:t>
            </a:r>
            <a:r>
              <a:rPr lang="en-GB" baseline="0" dirty="0" smtClean="0"/>
              <a:t> much detail here, but helpful for this talk to put my career into context with the discussion</a:t>
            </a:r>
            <a:endParaRPr lang="en-GB" dirty="0" smtClean="0"/>
          </a:p>
          <a:p>
            <a:r>
              <a:rPr lang="en-GB" dirty="0" smtClean="0"/>
              <a:t>Occupational</a:t>
            </a:r>
            <a:r>
              <a:rPr lang="en-GB" baseline="0" dirty="0" smtClean="0"/>
              <a:t> hygiene degree as a ‘mature student’ – 35 years ago. </a:t>
            </a:r>
          </a:p>
          <a:p>
            <a:r>
              <a:rPr lang="en-GB" baseline="0" dirty="0" smtClean="0"/>
              <a:t>Many opportunities for sandwich placements, eg Boots in Nottingham. </a:t>
            </a:r>
          </a:p>
          <a:p>
            <a:r>
              <a:rPr lang="en-GB" baseline="0" dirty="0" smtClean="0"/>
              <a:t>Many students then – annual conference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7EC18-F8C1-4ADC-A2FC-AFCEEB3A2670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41735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Huge investments.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 smtClean="0"/>
              <a:t>Much building going on.</a:t>
            </a:r>
            <a:endParaRPr lang="en-GB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dirty="0" smtClean="0"/>
              <a:t>Good budgets for safety, integrated into facility and process design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dirty="0" smtClean="0"/>
              <a:t>Good and improving safety culture, record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7EC18-F8C1-4ADC-A2FC-AFCEEB3A2670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41735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  <a:p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 antibody–drug conjugate consists of three components:</a:t>
            </a:r>
            <a:r>
              <a:rPr lang="en-GB" sz="1200" b="0" i="0" u="none" strike="noStrike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[34]</a:t>
            </a:r>
            <a:r>
              <a:rPr lang="en-GB" sz="1200" b="0" i="0" u="none" strike="noStrike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[35]</a:t>
            </a:r>
            <a:endParaRPr lang="en-GB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Antibody - targets the cancer cell surface (antigen) and may also elicit a therapeutic response.</a:t>
            </a:r>
          </a:p>
          <a:p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Payload - elicits the desired therapeutic response.</a:t>
            </a:r>
          </a:p>
          <a:p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Linker - attaches the payload to the antibody and should be stable in circulation only releasing the payload at the desired target.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7EC18-F8C1-4ADC-A2FC-AFCEEB3A2670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41735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7EC18-F8C1-4ADC-A2FC-AFCEEB3A2670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41735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B1BEE1-0BAC-4785-A282-0A7328DD2D72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38947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B1BEE1-0BAC-4785-A282-0A7328DD2D72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3894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15B9-8121-4821-86E5-BA221F9A4FB4}" type="datetimeFigureOut">
              <a:rPr lang="en-GB" smtClean="0"/>
              <a:t>05/12/2025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02E3A-B6D2-4EAC-9AA9-88A36C07E16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2790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15B9-8121-4821-86E5-BA221F9A4FB4}" type="datetimeFigureOut">
              <a:rPr lang="en-GB" smtClean="0"/>
              <a:t>05/12/2025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02E3A-B6D2-4EAC-9AA9-88A36C07E16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4613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15B9-8121-4821-86E5-BA221F9A4FB4}" type="datetimeFigureOut">
              <a:rPr lang="en-GB" smtClean="0"/>
              <a:t>05/12/2025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02E3A-B6D2-4EAC-9AA9-88A36C07E16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1750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15B9-8121-4821-86E5-BA221F9A4FB4}" type="datetimeFigureOut">
              <a:rPr lang="en-GB" smtClean="0"/>
              <a:t>05/12/2025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02E3A-B6D2-4EAC-9AA9-88A36C07E16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5121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200151"/>
            <a:ext cx="7488832" cy="3394472"/>
          </a:xfrm>
        </p:spPr>
        <p:txBody>
          <a:bodyPr/>
          <a:lstStyle>
            <a:lvl1pPr>
              <a:defRPr sz="28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15B9-8121-4821-86E5-BA221F9A4FB4}" type="datetimeFigureOut">
              <a:rPr lang="en-GB" smtClean="0"/>
              <a:t>05/12/2025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02E3A-B6D2-4EAC-9AA9-88A36C07E16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78834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Scatte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421555"/>
          </a:xfrm>
        </p:spPr>
        <p:txBody>
          <a:bodyPr>
            <a:normAutofit/>
          </a:bodyPr>
          <a:lstStyle>
            <a:lvl1pPr>
              <a:defRPr sz="1800"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15B9-8121-4821-86E5-BA221F9A4FB4}" type="datetimeFigureOut">
              <a:rPr lang="en-GB" smtClean="0"/>
              <a:t>05/12/2025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02E3A-B6D2-4EAC-9AA9-88A36C07E16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56042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15B9-8121-4821-86E5-BA221F9A4FB4}" type="datetimeFigureOut">
              <a:rPr lang="en-GB" smtClean="0"/>
              <a:t>05/12/2025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02E3A-B6D2-4EAC-9AA9-88A36C07E16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1541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15B9-8121-4821-86E5-BA221F9A4FB4}" type="datetimeFigureOut">
              <a:rPr lang="en-GB" smtClean="0"/>
              <a:t>05/12/2025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02E3A-B6D2-4EAC-9AA9-88A36C07E16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3030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15B9-8121-4821-86E5-BA221F9A4FB4}" type="datetimeFigureOut">
              <a:rPr lang="en-GB" smtClean="0"/>
              <a:t>05/12/2025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02E3A-B6D2-4EAC-9AA9-88A36C07E16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3492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15B9-8121-4821-86E5-BA221F9A4FB4}" type="datetimeFigureOut">
              <a:rPr lang="en-GB" smtClean="0"/>
              <a:t>05/12/2025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02E3A-B6D2-4EAC-9AA9-88A36C07E16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483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15B9-8121-4821-86E5-BA221F9A4FB4}" type="datetimeFigureOut">
              <a:rPr lang="en-GB" smtClean="0"/>
              <a:t>05/12/2025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02E3A-B6D2-4EAC-9AA9-88A36C07E16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7547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015B9-8121-4821-86E5-BA221F9A4FB4}" type="datetimeFigureOut">
              <a:rPr lang="en-GB" smtClean="0"/>
              <a:t>05/12/2025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02E3A-B6D2-4EAC-9AA9-88A36C07E16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0376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3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015B9-8121-4821-86E5-BA221F9A4FB4}" type="datetimeFigureOut">
              <a:rPr lang="en-GB" smtClean="0"/>
              <a:t>05/12/2025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02E3A-B6D2-4EAC-9AA9-88A36C07E16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5015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411510"/>
            <a:ext cx="7772400" cy="1872208"/>
          </a:xfrm>
        </p:spPr>
        <p:txBody>
          <a:bodyPr>
            <a:normAutofit fontScale="90000"/>
          </a:bodyPr>
          <a:lstStyle/>
          <a:p>
            <a:r>
              <a:rPr lang="en-GB" sz="3600" b="1" dirty="0" smtClean="0"/>
              <a:t/>
            </a:r>
            <a:br>
              <a:rPr lang="en-GB" sz="3600" b="1" dirty="0" smtClean="0"/>
            </a:br>
            <a:r>
              <a:rPr lang="en-GB" sz="3600" b="1" dirty="0" smtClean="0"/>
              <a:t>Occupational </a:t>
            </a:r>
            <a:r>
              <a:rPr lang="en-GB" sz="3600" b="1" dirty="0"/>
              <a:t>Hygiene in the </a:t>
            </a:r>
            <a:r>
              <a:rPr lang="en-GB" sz="3600" b="1" dirty="0" smtClean="0"/>
              <a:t/>
            </a:r>
            <a:br>
              <a:rPr lang="en-GB" sz="3600" b="1" dirty="0" smtClean="0"/>
            </a:br>
            <a:r>
              <a:rPr lang="en-GB" sz="3600" b="1" dirty="0" smtClean="0"/>
              <a:t>Pharmaceutical </a:t>
            </a:r>
            <a:r>
              <a:rPr lang="en-GB" sz="3600" b="1" dirty="0"/>
              <a:t>Industry – </a:t>
            </a:r>
            <a:r>
              <a:rPr lang="en-GB" sz="3600" b="1" dirty="0" smtClean="0"/>
              <a:t/>
            </a:r>
            <a:br>
              <a:rPr lang="en-GB" sz="3600" b="1" dirty="0" smtClean="0"/>
            </a:br>
            <a:r>
              <a:rPr lang="en-GB" sz="3600" b="1" dirty="0" smtClean="0"/>
              <a:t>From </a:t>
            </a:r>
            <a:r>
              <a:rPr lang="en-GB" sz="3600" b="1" dirty="0"/>
              <a:t>Then to Now.  </a:t>
            </a:r>
            <a:br>
              <a:rPr lang="en-GB" sz="3600" b="1" dirty="0"/>
            </a:br>
            <a:r>
              <a:rPr lang="en-GB" sz="3600" b="1" dirty="0" smtClean="0"/>
              <a:t/>
            </a:r>
            <a:br>
              <a:rPr lang="en-GB" sz="3600" b="1" dirty="0" smtClean="0"/>
            </a:br>
            <a:r>
              <a:rPr lang="en-GB" sz="3100" b="1" dirty="0" smtClean="0"/>
              <a:t>A Consultant’s Perspective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b="1" dirty="0" smtClean="0">
                <a:solidFill>
                  <a:schemeClr val="tx1"/>
                </a:solidFill>
              </a:rPr>
              <a:t>BOHS Regional Meeting, London</a:t>
            </a:r>
          </a:p>
          <a:p>
            <a:r>
              <a:rPr lang="en-GB" b="1" dirty="0" smtClean="0">
                <a:solidFill>
                  <a:schemeClr val="tx1"/>
                </a:solidFill>
              </a:rPr>
              <a:t>December 2025</a:t>
            </a:r>
          </a:p>
          <a:p>
            <a:endParaRPr lang="en-GB" b="1" dirty="0" smtClean="0">
              <a:solidFill>
                <a:schemeClr val="tx1"/>
              </a:solidFill>
            </a:endParaRPr>
          </a:p>
          <a:p>
            <a:r>
              <a:rPr lang="en-GB" b="1" dirty="0" smtClean="0">
                <a:solidFill>
                  <a:schemeClr val="tx1"/>
                </a:solidFill>
              </a:rPr>
              <a:t>Mike Perry CMFOH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4343281"/>
            <a:ext cx="2088232" cy="538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213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74344"/>
            <a:ext cx="8229600" cy="525198"/>
          </a:xfrm>
        </p:spPr>
        <p:txBody>
          <a:bodyPr>
            <a:noAutofit/>
          </a:bodyPr>
          <a:lstStyle/>
          <a:p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>Introduction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131591"/>
            <a:ext cx="7643192" cy="3463032"/>
          </a:xfrm>
        </p:spPr>
        <p:txBody>
          <a:bodyPr/>
          <a:lstStyle/>
          <a:p>
            <a:r>
              <a:rPr lang="en-GB" sz="2400" dirty="0" smtClean="0"/>
              <a:t>How the Pharma Industry has Changed in the last 30+ years – challenges for OH</a:t>
            </a:r>
          </a:p>
          <a:p>
            <a:endParaRPr lang="en-GB" sz="2400" dirty="0" smtClean="0"/>
          </a:p>
          <a:p>
            <a:r>
              <a:rPr lang="en-GB" sz="2400" dirty="0" smtClean="0"/>
              <a:t>Reflections of my role as an OH Consultant                    (soon to retire!)</a:t>
            </a:r>
          </a:p>
          <a:p>
            <a:endParaRPr lang="en-GB" sz="2400" dirty="0" smtClean="0"/>
          </a:p>
          <a:p>
            <a:r>
              <a:rPr lang="en-GB" sz="2400" dirty="0" smtClean="0"/>
              <a:t>My thanks to Martin Axon (Safebridge, retired) for sharing his thoughts too…</a:t>
            </a:r>
          </a:p>
          <a:p>
            <a:pPr marL="514350" indent="-514350">
              <a:buFont typeface="+mj-lt"/>
              <a:buAutoNum type="arabicPeriod"/>
            </a:pP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4515966"/>
            <a:ext cx="1675824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2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83518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Mike Perry CMFOH</a:t>
            </a:r>
            <a:br>
              <a:rPr lang="en-GB" dirty="0" smtClean="0"/>
            </a:br>
            <a:r>
              <a:rPr lang="en-GB" sz="1800" dirty="0" smtClean="0"/>
              <a:t>Chartered Occupational Hygienist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779662"/>
            <a:ext cx="7643192" cy="2670945"/>
          </a:xfrm>
        </p:spPr>
        <p:txBody>
          <a:bodyPr/>
          <a:lstStyle/>
          <a:p>
            <a:r>
              <a:rPr lang="en-GB" sz="2400" dirty="0" smtClean="0">
                <a:solidFill>
                  <a:schemeClr val="accent3">
                    <a:lumMod val="75000"/>
                  </a:schemeClr>
                </a:solidFill>
              </a:rPr>
              <a:t>Southbank University (1996)</a:t>
            </a:r>
          </a:p>
          <a:p>
            <a:pPr lvl="1"/>
            <a:r>
              <a:rPr lang="en-GB" sz="1600" dirty="0" smtClean="0">
                <a:solidFill>
                  <a:schemeClr val="accent3">
                    <a:lumMod val="75000"/>
                  </a:schemeClr>
                </a:solidFill>
              </a:rPr>
              <a:t>Occupational and Environmental Hygiene BSc (hons) (4 Years)</a:t>
            </a:r>
          </a:p>
          <a:p>
            <a:r>
              <a:rPr lang="en-GB" sz="2400" dirty="0" smtClean="0">
                <a:solidFill>
                  <a:srgbClr val="FF0000"/>
                </a:solidFill>
              </a:rPr>
              <a:t>Sypol Environmental Management Ltd (1996 -1999) </a:t>
            </a:r>
          </a:p>
          <a:p>
            <a:r>
              <a:rPr lang="en-GB" sz="2400" dirty="0" smtClean="0">
                <a:solidFill>
                  <a:srgbClr val="FF0000"/>
                </a:solidFill>
              </a:rPr>
              <a:t>Environmental Health Concerns Ltd (1999 – 2006)</a:t>
            </a:r>
          </a:p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SafeBridge Europe, Ltd (2007 – 2016)</a:t>
            </a:r>
          </a:p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Pharmadagio Limited (2016 – present)</a:t>
            </a:r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4515966"/>
            <a:ext cx="1675824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01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23478"/>
            <a:ext cx="8229600" cy="857250"/>
          </a:xfrm>
        </p:spPr>
        <p:txBody>
          <a:bodyPr>
            <a:normAutofit/>
          </a:bodyPr>
          <a:lstStyle/>
          <a:p>
            <a:r>
              <a:rPr lang="en-GB" sz="3600" dirty="0" smtClean="0"/>
              <a:t>Changes in the Pharma Industry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987574"/>
            <a:ext cx="7643192" cy="3700202"/>
          </a:xfrm>
        </p:spPr>
        <p:txBody>
          <a:bodyPr>
            <a:normAutofit/>
          </a:bodyPr>
          <a:lstStyle/>
          <a:p>
            <a:r>
              <a:rPr lang="en-GB" sz="2000" dirty="0" smtClean="0"/>
              <a:t>Growing industry, advancements in drug development</a:t>
            </a:r>
          </a:p>
          <a:p>
            <a:pPr lvl="1"/>
            <a:r>
              <a:rPr lang="en-GB" sz="1600" dirty="0" smtClean="0"/>
              <a:t>Significant long-term investment (research, facilities, equipment, people)</a:t>
            </a:r>
          </a:p>
          <a:p>
            <a:pPr lvl="1"/>
            <a:r>
              <a:rPr lang="en-GB" sz="1600" dirty="0" smtClean="0"/>
              <a:t>Increased awareness of drug toxicity, health and safety</a:t>
            </a:r>
          </a:p>
          <a:p>
            <a:pPr lvl="1"/>
            <a:r>
              <a:rPr lang="en-GB" sz="1600" dirty="0" smtClean="0"/>
              <a:t>Cleaner working environments</a:t>
            </a:r>
            <a:endParaRPr lang="en-GB" sz="2000" dirty="0" smtClean="0"/>
          </a:p>
          <a:p>
            <a:pPr lvl="1"/>
            <a:r>
              <a:rPr lang="en-GB" sz="1600" dirty="0" smtClean="0"/>
              <a:t>Control banding now widely used</a:t>
            </a:r>
          </a:p>
          <a:p>
            <a:pPr lvl="1"/>
            <a:r>
              <a:rPr lang="en-GB" sz="1600" dirty="0" smtClean="0"/>
              <a:t>Highly motivated staff, young professionals, supportive relaxed environments</a:t>
            </a:r>
          </a:p>
          <a:p>
            <a:pPr lvl="1"/>
            <a:endParaRPr lang="en-GB" sz="1600" dirty="0" smtClean="0"/>
          </a:p>
          <a:p>
            <a:r>
              <a:rPr lang="en-GB" sz="2000" dirty="0" smtClean="0"/>
              <a:t>Environment, Health and Safety</a:t>
            </a:r>
            <a:endParaRPr lang="en-GB" sz="2000" dirty="0"/>
          </a:p>
          <a:p>
            <a:pPr lvl="1"/>
            <a:r>
              <a:rPr lang="en-GB" sz="1600" dirty="0"/>
              <a:t>Multi-disciplinary teams- toxicologists, process engineers, containment engineers, </a:t>
            </a:r>
            <a:r>
              <a:rPr lang="en-GB" sz="1600" dirty="0">
                <a:solidFill>
                  <a:srgbClr val="FF0000"/>
                </a:solidFill>
              </a:rPr>
              <a:t>occupational </a:t>
            </a:r>
            <a:r>
              <a:rPr lang="en-GB" sz="1600" dirty="0" smtClean="0">
                <a:solidFill>
                  <a:srgbClr val="FF0000"/>
                </a:solidFill>
              </a:rPr>
              <a:t>hygiene/general EHS</a:t>
            </a:r>
          </a:p>
          <a:p>
            <a:pPr lvl="1"/>
            <a:r>
              <a:rPr lang="en-GB" sz="1600" dirty="0" smtClean="0"/>
              <a:t>Fewer industry experts </a:t>
            </a:r>
            <a:endParaRPr lang="en-GB" sz="1600" dirty="0"/>
          </a:p>
          <a:p>
            <a:pPr lvl="1"/>
            <a:endParaRPr lang="en-GB" sz="1600" dirty="0"/>
          </a:p>
          <a:p>
            <a:pPr lvl="1"/>
            <a:endParaRPr lang="en-GB" sz="16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4515966"/>
            <a:ext cx="1675824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138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23478"/>
            <a:ext cx="8229600" cy="857250"/>
          </a:xfrm>
        </p:spPr>
        <p:txBody>
          <a:bodyPr>
            <a:normAutofit/>
          </a:bodyPr>
          <a:lstStyle/>
          <a:p>
            <a:r>
              <a:rPr lang="en-GB" sz="3600" dirty="0" smtClean="0"/>
              <a:t>Driving Change in the Pharma Industry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004597"/>
            <a:ext cx="7931224" cy="3672408"/>
          </a:xfrm>
        </p:spPr>
        <p:txBody>
          <a:bodyPr>
            <a:normAutofit/>
          </a:bodyPr>
          <a:lstStyle/>
          <a:p>
            <a:r>
              <a:rPr lang="en-GB" sz="2000" dirty="0" smtClean="0"/>
              <a:t>Higher potency drugs</a:t>
            </a:r>
          </a:p>
          <a:p>
            <a:pPr lvl="1"/>
            <a:r>
              <a:rPr lang="en-GB" sz="1600" dirty="0" smtClean="0"/>
              <a:t>Smaller </a:t>
            </a:r>
            <a:r>
              <a:rPr lang="en-GB" sz="1600" dirty="0"/>
              <a:t>doses</a:t>
            </a:r>
            <a:r>
              <a:rPr lang="en-GB" sz="1600" dirty="0" smtClean="0"/>
              <a:t>, fewer treatments, reduced </a:t>
            </a:r>
            <a:r>
              <a:rPr lang="en-GB" sz="1600" dirty="0"/>
              <a:t>side </a:t>
            </a:r>
            <a:r>
              <a:rPr lang="en-GB" sz="1600" dirty="0" smtClean="0"/>
              <a:t>effects </a:t>
            </a:r>
          </a:p>
          <a:p>
            <a:pPr lvl="1"/>
            <a:r>
              <a:rPr lang="en-GB" sz="1600" dirty="0" smtClean="0"/>
              <a:t>Higher potency  = lower </a:t>
            </a:r>
            <a:r>
              <a:rPr lang="en-GB" sz="1600" dirty="0"/>
              <a:t>and </a:t>
            </a:r>
            <a:r>
              <a:rPr lang="en-GB" sz="1600" dirty="0" smtClean="0"/>
              <a:t>lower OELs</a:t>
            </a:r>
            <a:endParaRPr lang="en-GB" sz="1600" dirty="0"/>
          </a:p>
          <a:p>
            <a:pPr lvl="1"/>
            <a:r>
              <a:rPr lang="en-GB" sz="1600" dirty="0" smtClean="0"/>
              <a:t>Increasing challenge </a:t>
            </a:r>
            <a:r>
              <a:rPr lang="en-GB" sz="1600" dirty="0"/>
              <a:t>for </a:t>
            </a:r>
            <a:r>
              <a:rPr lang="en-GB" sz="1600" dirty="0" smtClean="0"/>
              <a:t>containment and control</a:t>
            </a:r>
            <a:endParaRPr lang="en-GB" sz="1600" dirty="0"/>
          </a:p>
          <a:p>
            <a:pPr lvl="1"/>
            <a:r>
              <a:rPr lang="en-GB" sz="1600" dirty="0"/>
              <a:t>Cancer drugs </a:t>
            </a:r>
            <a:r>
              <a:rPr lang="en-GB" sz="1600" dirty="0" smtClean="0"/>
              <a:t>e.g. 0.2 </a:t>
            </a:r>
            <a:r>
              <a:rPr lang="en-GB" sz="1600" dirty="0"/>
              <a:t>ng/m</a:t>
            </a:r>
            <a:r>
              <a:rPr lang="en-GB" sz="1600" baseline="30000" dirty="0"/>
              <a:t>3 </a:t>
            </a:r>
            <a:r>
              <a:rPr lang="en-GB" sz="1600" dirty="0"/>
              <a:t>–</a:t>
            </a:r>
            <a:r>
              <a:rPr lang="en-GB" sz="1600" baseline="30000" dirty="0"/>
              <a:t> </a:t>
            </a:r>
            <a:r>
              <a:rPr lang="en-GB" sz="1600" dirty="0" smtClean="0"/>
              <a:t>antibody-drug </a:t>
            </a:r>
            <a:r>
              <a:rPr lang="en-GB" sz="1600" dirty="0"/>
              <a:t>conjugate (ADC</a:t>
            </a:r>
            <a:r>
              <a:rPr lang="en-GB" sz="1600" dirty="0" smtClean="0"/>
              <a:t>)</a:t>
            </a:r>
          </a:p>
          <a:p>
            <a:pPr lvl="1"/>
            <a:endParaRPr lang="en-GB" sz="1200" dirty="0" smtClean="0"/>
          </a:p>
          <a:p>
            <a:r>
              <a:rPr lang="en-GB" sz="2000" dirty="0" smtClean="0"/>
              <a:t>Advancements </a:t>
            </a:r>
            <a:r>
              <a:rPr lang="en-GB" sz="2000" dirty="0"/>
              <a:t>in containment technology</a:t>
            </a:r>
          </a:p>
          <a:p>
            <a:pPr lvl="1"/>
            <a:r>
              <a:rPr lang="en-GB" sz="1600" dirty="0"/>
              <a:t>Novel transfer systems</a:t>
            </a:r>
          </a:p>
          <a:p>
            <a:pPr lvl="1"/>
            <a:r>
              <a:rPr lang="en-GB" sz="1600" dirty="0"/>
              <a:t>More use of flexible containment</a:t>
            </a:r>
          </a:p>
          <a:p>
            <a:pPr lvl="1"/>
            <a:r>
              <a:rPr lang="en-GB" sz="1600" dirty="0"/>
              <a:t>One-use </a:t>
            </a:r>
            <a:r>
              <a:rPr lang="en-GB" sz="1600" dirty="0" smtClean="0"/>
              <a:t>isolators </a:t>
            </a:r>
            <a:r>
              <a:rPr lang="en-GB" sz="1200" dirty="0" smtClean="0"/>
              <a:t>(picture courtesy of ILC Dover)</a:t>
            </a:r>
            <a:endParaRPr lang="en-GB" sz="1200" dirty="0"/>
          </a:p>
          <a:p>
            <a:endParaRPr lang="en-GB" sz="2000" dirty="0" smtClean="0"/>
          </a:p>
          <a:p>
            <a:endParaRPr lang="en-GB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1918" y="4659982"/>
            <a:ext cx="1675824" cy="432048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787774"/>
            <a:ext cx="2959048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039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23478"/>
            <a:ext cx="8229600" cy="857250"/>
          </a:xfrm>
        </p:spPr>
        <p:txBody>
          <a:bodyPr>
            <a:normAutofit/>
          </a:bodyPr>
          <a:lstStyle/>
          <a:p>
            <a:r>
              <a:rPr lang="en-GB" sz="3600" dirty="0" smtClean="0"/>
              <a:t>Quantitative Assessment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059582"/>
            <a:ext cx="7643192" cy="3247008"/>
          </a:xfrm>
        </p:spPr>
        <p:txBody>
          <a:bodyPr>
            <a:normAutofit lnSpcReduction="10000"/>
          </a:bodyPr>
          <a:lstStyle/>
          <a:p>
            <a:r>
              <a:rPr lang="en-GB" sz="2000" dirty="0" smtClean="0"/>
              <a:t>Containment </a:t>
            </a:r>
            <a:r>
              <a:rPr lang="en-GB" sz="2000" dirty="0"/>
              <a:t>performance data </a:t>
            </a:r>
            <a:r>
              <a:rPr lang="en-GB" sz="2000" dirty="0" smtClean="0"/>
              <a:t>still required – </a:t>
            </a:r>
            <a:r>
              <a:rPr lang="en-GB" sz="2000" dirty="0"/>
              <a:t>we can’t see it</a:t>
            </a:r>
            <a:r>
              <a:rPr lang="en-GB" sz="2000" dirty="0" smtClean="0"/>
              <a:t>!</a:t>
            </a:r>
          </a:p>
          <a:p>
            <a:pPr lvl="1"/>
            <a:r>
              <a:rPr lang="en-GB" sz="1600" dirty="0" smtClean="0"/>
              <a:t>Increasing reliance on use of surrogates for quantitative data </a:t>
            </a:r>
          </a:p>
          <a:p>
            <a:endParaRPr lang="en-GB" sz="2000" dirty="0"/>
          </a:p>
          <a:p>
            <a:r>
              <a:rPr lang="en-GB" sz="2000" dirty="0" smtClean="0"/>
              <a:t>Analytical </a:t>
            </a:r>
            <a:r>
              <a:rPr lang="en-GB" sz="2000" dirty="0"/>
              <a:t>method development</a:t>
            </a:r>
          </a:p>
          <a:p>
            <a:pPr lvl="1"/>
            <a:r>
              <a:rPr lang="en-GB" sz="1600" dirty="0"/>
              <a:t>Requirement for high sensitivity met with limited number of </a:t>
            </a:r>
            <a:r>
              <a:rPr lang="en-GB" sz="1600" dirty="0" smtClean="0"/>
              <a:t>surrogates</a:t>
            </a:r>
          </a:p>
          <a:p>
            <a:pPr lvl="2"/>
            <a:r>
              <a:rPr lang="en-GB" sz="1400" i="1" dirty="0" smtClean="0"/>
              <a:t>Lactose, 0.050 ng/sample</a:t>
            </a:r>
          </a:p>
          <a:p>
            <a:pPr lvl="2"/>
            <a:r>
              <a:rPr lang="en-GB" sz="1400" i="1" dirty="0" smtClean="0"/>
              <a:t>Naproxen sodium, 0.005 ng/sample </a:t>
            </a:r>
            <a:endParaRPr lang="en-GB" sz="1400" i="1" dirty="0"/>
          </a:p>
          <a:p>
            <a:pPr lvl="1"/>
            <a:endParaRPr lang="en-GB" sz="1600" dirty="0"/>
          </a:p>
          <a:p>
            <a:r>
              <a:rPr lang="en-GB" sz="2000" dirty="0" smtClean="0"/>
              <a:t>OH tools</a:t>
            </a:r>
          </a:p>
          <a:p>
            <a:pPr lvl="1"/>
            <a:r>
              <a:rPr lang="en-GB" sz="1600" dirty="0" smtClean="0"/>
              <a:t>DIS sampler (IOM replica, one-use)</a:t>
            </a:r>
          </a:p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4515966"/>
            <a:ext cx="1675824" cy="432048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5499" y="1707654"/>
            <a:ext cx="1241433" cy="1656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746222"/>
            <a:ext cx="1514036" cy="2272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204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3604"/>
          </a:xfrm>
        </p:spPr>
        <p:txBody>
          <a:bodyPr>
            <a:normAutofit/>
          </a:bodyPr>
          <a:lstStyle/>
          <a:p>
            <a:r>
              <a:rPr lang="en-GB" sz="3600" dirty="0" smtClean="0"/>
              <a:t>Have I Made a Difference?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203598"/>
            <a:ext cx="7272808" cy="3391025"/>
          </a:xfrm>
        </p:spPr>
        <p:txBody>
          <a:bodyPr>
            <a:noAutofit/>
          </a:bodyPr>
          <a:lstStyle/>
          <a:p>
            <a:r>
              <a:rPr lang="en-GB" sz="2000" dirty="0" smtClean="0"/>
              <a:t>Small number of loyal clients – Portugal, UK</a:t>
            </a:r>
          </a:p>
          <a:p>
            <a:pPr lvl="1"/>
            <a:r>
              <a:rPr lang="en-GB" sz="1600" dirty="0" smtClean="0"/>
              <a:t>All highly invested in improving </a:t>
            </a:r>
          </a:p>
          <a:p>
            <a:r>
              <a:rPr lang="en-GB" sz="2000" dirty="0" smtClean="0"/>
              <a:t>OH Consultant’s role has provided: </a:t>
            </a:r>
          </a:p>
          <a:p>
            <a:pPr lvl="1"/>
            <a:r>
              <a:rPr lang="en-GB" sz="1600" dirty="0" smtClean="0"/>
              <a:t>Focus, source of wide knowledge of the industry, technology, behaviours, standards achieved elsewhere</a:t>
            </a:r>
          </a:p>
          <a:p>
            <a:r>
              <a:rPr lang="en-GB" sz="2000" dirty="0" smtClean="0"/>
              <a:t>Good communication, caring</a:t>
            </a:r>
          </a:p>
          <a:p>
            <a:pPr lvl="1"/>
            <a:r>
              <a:rPr lang="en-GB" sz="1600" dirty="0" smtClean="0"/>
              <a:t>Personal touch </a:t>
            </a:r>
          </a:p>
          <a:p>
            <a:r>
              <a:rPr lang="en-GB" sz="2000" dirty="0" smtClean="0"/>
              <a:t>Advice highly valued</a:t>
            </a:r>
          </a:p>
          <a:p>
            <a:pPr lvl="2"/>
            <a:r>
              <a:rPr lang="en-GB" sz="1600" dirty="0" smtClean="0"/>
              <a:t>Example: we produce drug X, but want to produce more potent drug Y.  Can we do it?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4515966"/>
            <a:ext cx="1675824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4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3604"/>
          </a:xfrm>
        </p:spPr>
        <p:txBody>
          <a:bodyPr>
            <a:normAutofit/>
          </a:bodyPr>
          <a:lstStyle/>
          <a:p>
            <a:r>
              <a:rPr lang="en-GB" sz="3600" dirty="0" smtClean="0"/>
              <a:t>Wrap Up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203598"/>
            <a:ext cx="7272808" cy="3391025"/>
          </a:xfrm>
        </p:spPr>
        <p:txBody>
          <a:bodyPr>
            <a:normAutofit/>
          </a:bodyPr>
          <a:lstStyle/>
          <a:p>
            <a:r>
              <a:rPr lang="en-GB" sz="2000" dirty="0" smtClean="0"/>
              <a:t>In my experience, OH role has remained highly valued, effective, necessary</a:t>
            </a:r>
          </a:p>
          <a:p>
            <a:endParaRPr lang="en-GB" sz="2000" dirty="0" smtClean="0"/>
          </a:p>
          <a:p>
            <a:r>
              <a:rPr lang="en-GB" sz="2000" dirty="0" smtClean="0"/>
              <a:t>But…very few new faces, diminishing numbers - need for more specialist OHs </a:t>
            </a:r>
          </a:p>
          <a:p>
            <a:endParaRPr lang="en-GB" sz="2000" dirty="0" smtClean="0"/>
          </a:p>
          <a:p>
            <a:r>
              <a:rPr lang="en-GB" sz="2000" dirty="0" smtClean="0"/>
              <a:t>Mentors needed!</a:t>
            </a:r>
          </a:p>
          <a:p>
            <a:endParaRPr lang="en-GB" sz="2000" dirty="0"/>
          </a:p>
          <a:p>
            <a:pPr marL="0" indent="0" algn="ctr">
              <a:buNone/>
            </a:pPr>
            <a:r>
              <a:rPr lang="en-GB" sz="2000" dirty="0" smtClean="0"/>
              <a:t>Thank you for listening </a:t>
            </a:r>
            <a:r>
              <a:rPr lang="en-GB" sz="2000" dirty="0" smtClean="0">
                <a:sym typeface="Wingdings" panose="05000000000000000000" pitchFamily="2" charset="2"/>
              </a:rPr>
              <a:t></a:t>
            </a:r>
            <a:endParaRPr lang="en-GB" sz="2000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4515966"/>
            <a:ext cx="1675824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79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514C606E84414280466205A5D18E81" ma:contentTypeVersion="12" ma:contentTypeDescription="Create a new document." ma:contentTypeScope="" ma:versionID="7b4e48257f92f219ebfa69184acd06e6">
  <xsd:schema xmlns:xsd="http://www.w3.org/2001/XMLSchema" xmlns:xs="http://www.w3.org/2001/XMLSchema" xmlns:p="http://schemas.microsoft.com/office/2006/metadata/properties" xmlns:ns3="1c103e96-cc02-4594-9fe2-26c1846c2226" targetNamespace="http://schemas.microsoft.com/office/2006/metadata/properties" ma:root="true" ma:fieldsID="a4e7ca14402c1e788fd4913fe371314e" ns3:_="">
    <xsd:import namespace="1c103e96-cc02-4594-9fe2-26c1846c222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103e96-cc02-4594-9fe2-26c1846c22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C0CF431-5822-47B0-8066-D706312625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c103e96-cc02-4594-9fe2-26c1846c22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C3EC8FA-1278-4A9E-A4C6-0AC3028D5F9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A5D0C63-C70B-4BEE-A45F-76FFA2E753C0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1c103e96-cc02-4594-9fe2-26c1846c2226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9241</TotalTime>
  <Words>617</Words>
  <Application>Microsoft Office PowerPoint</Application>
  <PresentationFormat>On-screen Show (16:9)</PresentationFormat>
  <Paragraphs>97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Occupational Hygiene in the  Pharmaceutical Industry –  From Then to Now.    A Consultant’s Perspective</vt:lpstr>
      <vt:lpstr> Introduction</vt:lpstr>
      <vt:lpstr>Mike Perry CMFOH Chartered Occupational Hygienist</vt:lpstr>
      <vt:lpstr>Changes in the Pharma Industry</vt:lpstr>
      <vt:lpstr>Driving Change in the Pharma Industry</vt:lpstr>
      <vt:lpstr>Quantitative Assessment</vt:lpstr>
      <vt:lpstr>Have I Made a Difference?</vt:lpstr>
      <vt:lpstr>Wrap 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Achieving Containment Performance Targets in Practice   A Five Year Review of Air Sampling Data</dc:title>
  <dc:creator>mike.perry@pharmadagio.com</dc:creator>
  <cp:lastModifiedBy>mike.perry@pharmadagio.com</cp:lastModifiedBy>
  <cp:revision>193</cp:revision>
  <dcterms:created xsi:type="dcterms:W3CDTF">2022-04-25T15:23:18Z</dcterms:created>
  <dcterms:modified xsi:type="dcterms:W3CDTF">2025-12-05T10:11:44Z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0x01010037514C606E84414280466205A5D18E81</vt:lpwstr>
  </property>
</Properties>
</file>