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54" r:id="rId6"/>
  </p:sldMasterIdLst>
  <p:sldIdLst>
    <p:sldId id="258" r:id="rId7"/>
    <p:sldId id="273" r:id="rId8"/>
    <p:sldId id="274" r:id="rId9"/>
    <p:sldId id="275" r:id="rId10"/>
    <p:sldId id="276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833BA66-2FF2-4A58-91D4-7FB21B73652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45634" y="4740178"/>
            <a:ext cx="6901286" cy="1539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1D84A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Author,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C80A7A1E-1EF2-438D-8765-4442370252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5634" y="4208699"/>
            <a:ext cx="6901286" cy="5314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D84A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13514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E160622B-D0D8-46CB-BCC7-C5121D2DC1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3920" y="2620201"/>
            <a:ext cx="10515600" cy="8957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TITLE</a:t>
            </a:r>
            <a:endParaRPr lang="en-US" dirty="0"/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E160622B-D0D8-46CB-BCC7-C5121D2DC1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3920" y="3931700"/>
            <a:ext cx="10515600" cy="8957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58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E160622B-D0D8-46CB-BCC7-C5121D2DC1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827" y="430791"/>
            <a:ext cx="10515600" cy="6639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1D84A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E160622B-D0D8-46CB-BCC7-C5121D2DC1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4827" y="1587742"/>
            <a:ext cx="10515600" cy="14903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Content Here</a:t>
            </a:r>
          </a:p>
          <a:p>
            <a:r>
              <a:rPr lang="en-US" dirty="0"/>
              <a:t>Font – Arial</a:t>
            </a:r>
          </a:p>
          <a:p>
            <a:r>
              <a:rPr lang="en-US" dirty="0"/>
              <a:t>Font Size - 20</a:t>
            </a:r>
          </a:p>
        </p:txBody>
      </p:sp>
    </p:spTree>
    <p:extLst>
      <p:ext uri="{BB962C8B-B14F-4D97-AF65-F5344CB8AC3E}">
        <p14:creationId xmlns:p14="http://schemas.microsoft.com/office/powerpoint/2010/main" val="188569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28900" y="234315"/>
            <a:ext cx="7292340" cy="3129995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3726180"/>
            <a:ext cx="12192000" cy="22860"/>
          </a:xfrm>
          <a:prstGeom prst="line">
            <a:avLst/>
          </a:prstGeom>
          <a:ln w="38100">
            <a:solidFill>
              <a:srgbClr val="1D84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64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D84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3726180"/>
            <a:ext cx="12192000" cy="228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00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5697612"/>
            <a:ext cx="12192000" cy="22860"/>
          </a:xfrm>
          <a:prstGeom prst="line">
            <a:avLst/>
          </a:prstGeom>
          <a:ln w="38100">
            <a:solidFill>
              <a:srgbClr val="1D84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2369" y="5966460"/>
            <a:ext cx="1783080" cy="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5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2752037" y="4474438"/>
            <a:ext cx="6901286" cy="224653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Professor Kevin Bampton, CEO BOHS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249680" y="3942959"/>
            <a:ext cx="9906000" cy="531479"/>
          </a:xfrm>
        </p:spPr>
        <p:txBody>
          <a:bodyPr/>
          <a:lstStyle/>
          <a:p>
            <a:pPr algn="ctr"/>
            <a:r>
              <a:rPr lang="en-GB" dirty="0"/>
              <a:t>London Regional Meeting</a:t>
            </a:r>
          </a:p>
        </p:txBody>
      </p:sp>
    </p:spTree>
    <p:extLst>
      <p:ext uri="{BB962C8B-B14F-4D97-AF65-F5344CB8AC3E}">
        <p14:creationId xmlns:p14="http://schemas.microsoft.com/office/powerpoint/2010/main" val="76441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6346A6-E4A7-5F99-F06D-C4C84CC65F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Same trajectory – same challenge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48AA6-7709-4132-3D18-4D2BB61645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827" y="1094704"/>
            <a:ext cx="10515600" cy="1983348"/>
          </a:xfrm>
        </p:spPr>
        <p:txBody>
          <a:bodyPr/>
          <a:lstStyle/>
          <a:p>
            <a:r>
              <a:rPr lang="en-US" b="1" dirty="0"/>
              <a:t>Mission, Aims and Vision Mission </a:t>
            </a:r>
            <a:endParaRPr lang="en-US" dirty="0"/>
          </a:p>
          <a:p>
            <a:r>
              <a:rPr lang="en-US" dirty="0"/>
              <a:t>Our mission is to safeguard the UK’s current and future health through the effective management of health risks in the workplace environment. </a:t>
            </a:r>
          </a:p>
          <a:p>
            <a:r>
              <a:rPr lang="en-US" b="1" dirty="0"/>
              <a:t>Aims </a:t>
            </a:r>
            <a:endParaRPr lang="en-US" dirty="0"/>
          </a:p>
          <a:p>
            <a:r>
              <a:rPr lang="en-US" dirty="0"/>
              <a:t>Our aims are to: </a:t>
            </a:r>
          </a:p>
          <a:p>
            <a:pPr lvl="0"/>
            <a:r>
              <a:rPr lang="en-US" dirty="0"/>
              <a:t>Work to eliminate harmful exposures; </a:t>
            </a:r>
          </a:p>
          <a:p>
            <a:pPr lvl="0"/>
            <a:r>
              <a:rPr lang="en-US" dirty="0"/>
              <a:t>Promote safe and effective substitutes for existing hazards; </a:t>
            </a:r>
          </a:p>
          <a:p>
            <a:pPr lvl="0"/>
            <a:r>
              <a:rPr lang="en-US" dirty="0"/>
              <a:t>Design out threats to human health; </a:t>
            </a:r>
          </a:p>
          <a:p>
            <a:pPr lvl="0"/>
            <a:r>
              <a:rPr lang="en-US" dirty="0"/>
              <a:t>Manage out work practices that place people at risk; </a:t>
            </a:r>
          </a:p>
          <a:p>
            <a:pPr lvl="0"/>
            <a:r>
              <a:rPr lang="en-US" dirty="0"/>
              <a:t>Ensure all people in all working environments have the right protection at the right time. </a:t>
            </a:r>
          </a:p>
          <a:p>
            <a:r>
              <a:rPr lang="en-US" b="1" dirty="0"/>
              <a:t>Vision </a:t>
            </a:r>
            <a:endParaRPr lang="en-US" dirty="0"/>
          </a:p>
          <a:p>
            <a:r>
              <a:rPr lang="en-US" i="1" dirty="0"/>
              <a:t>Our vision is of a country where work is not a cause of acute or chronic ill-health.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324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F7C992-EADB-7FE9-4EEC-6933AEDE2A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Strategic Developments 2026-2031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26FF7-B5D2-56A2-BA4B-92DEBA98ED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The Society will:</a:t>
            </a:r>
          </a:p>
          <a:p>
            <a:pPr lvl="0"/>
            <a:r>
              <a:rPr lang="en-US" dirty="0"/>
              <a:t>Ensure that capacity is developed and consolidated within the Society to ensure continued </a:t>
            </a:r>
            <a:r>
              <a:rPr lang="en-US" b="1" dirty="0"/>
              <a:t>high-level and sector-wide engagement and advocacy</a:t>
            </a:r>
            <a:r>
              <a:rPr lang="en-US" dirty="0"/>
              <a:t> to support our mission. </a:t>
            </a:r>
          </a:p>
          <a:p>
            <a:pPr lvl="0"/>
            <a:r>
              <a:rPr lang="en-US" dirty="0"/>
              <a:t>Expand the range of technical and policy guidance and develop professional education to ensure that there is an </a:t>
            </a:r>
            <a:r>
              <a:rPr lang="en-US" b="1" dirty="0"/>
              <a:t>increased focus on prevention and design</a:t>
            </a:r>
            <a:r>
              <a:rPr lang="en-US" dirty="0"/>
              <a:t>, as well as on the identification, recognition and control of workplace risks.</a:t>
            </a:r>
          </a:p>
          <a:p>
            <a:pPr lvl="0"/>
            <a:r>
              <a:rPr lang="en-US" dirty="0"/>
              <a:t>Promote and support investigation into new and emerging issues in occupational hygiene and </a:t>
            </a:r>
            <a:r>
              <a:rPr lang="en-US" b="1" dirty="0"/>
              <a:t>leverage the knowledge of our membership</a:t>
            </a:r>
            <a:r>
              <a:rPr lang="en-US" dirty="0"/>
              <a:t> to inform and guide appropriate practice.</a:t>
            </a:r>
          </a:p>
          <a:p>
            <a:pPr lvl="0"/>
            <a:r>
              <a:rPr lang="en-US" dirty="0"/>
              <a:t>Enable the Faculties to </a:t>
            </a:r>
            <a:r>
              <a:rPr lang="en-US" b="1" dirty="0"/>
              <a:t>develop credible and achievable workforce development plans</a:t>
            </a:r>
            <a:r>
              <a:rPr lang="en-US" dirty="0"/>
              <a:t> to increase the capacity and competence of the technical and professional membership.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119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6ACCDA-AE07-1D50-32D7-E7CDD1B5B7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Strategic Developments (cont’d)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7481D-4DC8-88ED-486B-B95F7F32BA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dirty="0"/>
              <a:t>Encourage the Faculties to </a:t>
            </a:r>
            <a:r>
              <a:rPr lang="en-US" b="1" dirty="0"/>
              <a:t>investigate emerging technologies and consider the potential application</a:t>
            </a:r>
            <a:r>
              <a:rPr lang="en-US" dirty="0"/>
              <a:t> to workplace health, and asbestos assessment and management.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Pursue opportunities, as they arise, to develop and </a:t>
            </a:r>
            <a:r>
              <a:rPr lang="en-US" b="1" dirty="0"/>
              <a:t>embed occupational hygiene knowledge and asbestos awareness into general education</a:t>
            </a:r>
            <a:r>
              <a:rPr lang="en-US" dirty="0"/>
              <a:t> at all levels.</a:t>
            </a:r>
          </a:p>
          <a:p>
            <a:r>
              <a:rPr lang="en-US" dirty="0"/>
              <a:t> </a:t>
            </a:r>
          </a:p>
          <a:p>
            <a:pPr lvl="0"/>
            <a:r>
              <a:rPr lang="en-US" dirty="0"/>
              <a:t>Support the UK Government’s ambition of moving towards an asbestos free built environment through </a:t>
            </a:r>
            <a:r>
              <a:rPr lang="en-US" b="1" dirty="0"/>
              <a:t>training, technical guidance and professional standards work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pPr lvl="0"/>
            <a:r>
              <a:rPr lang="en-US" b="1" dirty="0"/>
              <a:t>Embed, promote and further develop tools to enable public access to competent professionals</a:t>
            </a:r>
            <a:r>
              <a:rPr lang="en-US" dirty="0"/>
              <a:t> across the range of occupational hygiene and asbestos professional services.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9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189735-FD5E-4B7F-288E-91CEA4308A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Some </a:t>
            </a:r>
            <a:r>
              <a:rPr lang="en-US"/>
              <a:t>of the </a:t>
            </a:r>
            <a:r>
              <a:rPr lang="en-US" dirty="0"/>
              <a:t>l</a:t>
            </a:r>
            <a:r>
              <a:rPr lang="en-US"/>
              <a:t>atest </a:t>
            </a:r>
            <a:r>
              <a:rPr lang="en-US" dirty="0"/>
              <a:t>News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0CC9A-B9E3-082E-CBA5-43C3660FCD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LEV and Asbestos Survey Directories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LEV qualifications revision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Silica research and campaign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Isocyanate Research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DEEE guidance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Direct Reading Instruments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7 conferences and 12 webinars, plus PDCs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Basic Principles of Workplace Health Protection online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BOHS MSc in Occupational Hygiene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Labour</a:t>
            </a:r>
            <a:r>
              <a:rPr lang="en-US" dirty="0"/>
              <a:t> Force Survey</a:t>
            </a:r>
          </a:p>
        </p:txBody>
      </p:sp>
    </p:spTree>
    <p:extLst>
      <p:ext uri="{BB962C8B-B14F-4D97-AF65-F5344CB8AC3E}">
        <p14:creationId xmlns:p14="http://schemas.microsoft.com/office/powerpoint/2010/main" val="4185649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49e8cb-e55f-4d28-a170-fd1c4c61f89a">
      <Terms xmlns="http://schemas.microsoft.com/office/infopath/2007/PartnerControls"/>
    </lcf76f155ced4ddcb4097134ff3c332f>
    <description xmlns="7a49e8cb-e55f-4d28-a170-fd1c4c61f89a" xsi:nil="true"/>
    <TaxCatchAll xmlns="85a97936-e34f-4817-8cad-8f9e5eb9ce9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46963E5312E04389CB32C37DF454BE" ma:contentTypeVersion="19" ma:contentTypeDescription="Create a new document." ma:contentTypeScope="" ma:versionID="3a652c1e53cfba8d10ca0d0e31ccbeb4">
  <xsd:schema xmlns:xsd="http://www.w3.org/2001/XMLSchema" xmlns:xs="http://www.w3.org/2001/XMLSchema" xmlns:p="http://schemas.microsoft.com/office/2006/metadata/properties" xmlns:ns2="85a97936-e34f-4817-8cad-8f9e5eb9ce94" xmlns:ns3="7a49e8cb-e55f-4d28-a170-fd1c4c61f89a" targetNamespace="http://schemas.microsoft.com/office/2006/metadata/properties" ma:root="true" ma:fieldsID="1a9d7b7d953a3fa7de5c8bb475299986" ns2:_="" ns3:_="">
    <xsd:import namespace="85a97936-e34f-4817-8cad-8f9e5eb9ce94"/>
    <xsd:import namespace="7a49e8cb-e55f-4d28-a170-fd1c4c61f8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descrip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97936-e34f-4817-8cad-8f9e5eb9ce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57bd68c-07e5-4a38-8867-287a5a05c128}" ma:internalName="TaxCatchAll" ma:showField="CatchAllData" ma:web="85a97936-e34f-4817-8cad-8f9e5eb9ce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9e8cb-e55f-4d28-a170-fd1c4c61f8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22cc17d-8b7e-45e7-9227-c4af266d29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escription" ma:index="24" nillable="true" ma:displayName="description" ma:description="who it is" ma:format="Dropdown" ma:internalName="description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44675E-22C8-48C0-921D-F897F39201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503E3-3B0B-4B59-B242-05F17EF27451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a49e8cb-e55f-4d28-a170-fd1c4c61f89a"/>
    <ds:schemaRef ds:uri="85a97936-e34f-4817-8cad-8f9e5eb9ce9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CD645E1-3833-41C7-80ED-043CADD335D6}">
  <ds:schemaRefs>
    <ds:schemaRef ds:uri="7a49e8cb-e55f-4d28-a170-fd1c4c61f89a"/>
    <ds:schemaRef ds:uri="85a97936-e34f-4817-8cad-8f9e5eb9ce9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74416</TotalTime>
  <Words>384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Office Theme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D413</dc:title>
  <dc:creator>Colette Willoughby</dc:creator>
  <cp:lastModifiedBy>Bampton K</cp:lastModifiedBy>
  <cp:revision>79</cp:revision>
  <cp:lastPrinted>2020-07-20T10:24:46Z</cp:lastPrinted>
  <dcterms:created xsi:type="dcterms:W3CDTF">2020-07-08T11:32:27Z</dcterms:created>
  <dcterms:modified xsi:type="dcterms:W3CDTF">2025-12-10T16:02:22Z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0x010100BC46963E5312E04389CB32C37DF454BE</vt:lpwstr>
  </property>
  <property fmtid="{D5CDD505-2E9C-101B-9397-08002B2CF9AE}" pid="3" name="MediaServiceImageTags">
    <vt:lpwstr/>
  </property>
</Properties>
</file>